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sldIdLst>
    <p:sldId id="259" r:id="rId2"/>
    <p:sldId id="260" r:id="rId3"/>
    <p:sldId id="261"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9"/>
            <p14:sldId id="260"/>
            <p14:sldId id="26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xmlns=""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xmlns=""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xmlns=""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a16="http://schemas.microsoft.com/office/drawing/2014/main" xmlns=""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a16="http://schemas.microsoft.com/office/drawing/2014/main" xmlns=""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xmlns=""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5" y="124692"/>
            <a:ext cx="11956473" cy="997526"/>
          </a:xfrm>
        </p:spPr>
        <p:txBody>
          <a:bodyPr/>
          <a:lstStyle/>
          <a:p>
            <a:r>
              <a:rPr lang="de-DE" sz="3600" dirty="0">
                <a:latin typeface="Verdana" panose="020B0604030504040204" pitchFamily="34" charset="0"/>
                <a:ea typeface="Verdana" panose="020B0604030504040204" pitchFamily="34" charset="0"/>
                <a:cs typeface="Verdana" panose="020B0604030504040204" pitchFamily="34" charset="0"/>
              </a:rPr>
              <a:t>Understanding Syndemic Production Models</a:t>
            </a:r>
            <a:endParaRPr lang="en-GB" dirty="0"/>
          </a:p>
        </p:txBody>
      </p:sp>
      <p:sp>
        <p:nvSpPr>
          <p:cNvPr id="4" name="Footer Placeholder 3"/>
          <p:cNvSpPr>
            <a:spLocks noGrp="1"/>
          </p:cNvSpPr>
          <p:nvPr>
            <p:ph type="ftr" sz="quarter" idx="3"/>
          </p:nvPr>
        </p:nvSpPr>
        <p:spPr/>
        <p:txBody>
          <a:bodyPr/>
          <a:lstStyle/>
          <a:p>
            <a:r>
              <a:rPr lang="de-DE" sz="1800" b="0" dirty="0" smtClean="0"/>
              <a:t>Challenging Stigma &amp; Discrimination</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1</a:t>
            </a:fld>
            <a:endParaRPr lang="de-DE" dirty="0"/>
          </a:p>
        </p:txBody>
      </p:sp>
      <p:sp>
        <p:nvSpPr>
          <p:cNvPr id="6" name="Untertitel 10"/>
          <p:cNvSpPr>
            <a:spLocks noGrp="1"/>
          </p:cNvSpPr>
          <p:nvPr>
            <p:ph idx="1"/>
          </p:nvPr>
        </p:nvSpPr>
        <p:spPr>
          <a:xfrm>
            <a:off x="331788" y="1122363"/>
            <a:ext cx="11514137" cy="4721225"/>
          </a:xfrm>
        </p:spPr>
        <p:txBody>
          <a:bodyPr>
            <a:normAutofit fontScale="92500" lnSpcReduction="20000"/>
          </a:bodyPr>
          <a:lstStyle/>
          <a:p>
            <a:endParaRPr lang="en-GB" sz="11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GB" sz="2600" dirty="0">
                <a:latin typeface="Verdana" panose="020B0604030504040204" pitchFamily="34" charset="0"/>
                <a:ea typeface="Verdana" panose="020B0604030504040204" pitchFamily="34" charset="0"/>
                <a:cs typeface="Verdana" panose="020B0604030504040204" pitchFamily="34" charset="0"/>
              </a:rPr>
              <a:t>A syndemic is the presence of two or more disease states or issues that negatively interact with each other, affecting the course of each issue or disease, enhancing vulnerability to the disease, and which are worsened by any inequalities faced.</a:t>
            </a:r>
          </a:p>
          <a:p>
            <a:pPr marL="0" indent="0">
              <a:lnSpc>
                <a:spcPct val="120000"/>
              </a:lnSpc>
              <a:buNone/>
            </a:pPr>
            <a:endParaRPr lang="en-GB" sz="1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GB" sz="2600" dirty="0">
                <a:latin typeface="Verdana" panose="020B0604030504040204" pitchFamily="34" charset="0"/>
                <a:ea typeface="Verdana" panose="020B0604030504040204" pitchFamily="34" charset="0"/>
                <a:cs typeface="Verdana" panose="020B0604030504040204" pitchFamily="34" charset="0"/>
              </a:rPr>
              <a:t>Identified in the 1990s, the notion of a syndemic was used to describe the interactions among </a:t>
            </a:r>
            <a:r>
              <a:rPr lang="en-GB" sz="2600" b="1" dirty="0">
                <a:latin typeface="Verdana" panose="020B0604030504040204" pitchFamily="34" charset="0"/>
                <a:ea typeface="Verdana" panose="020B0604030504040204" pitchFamily="34" charset="0"/>
                <a:cs typeface="Verdana" panose="020B0604030504040204" pitchFamily="34" charset="0"/>
              </a:rPr>
              <a:t>S</a:t>
            </a:r>
            <a:r>
              <a:rPr lang="en-GB" sz="2600" dirty="0">
                <a:latin typeface="Verdana" panose="020B0604030504040204" pitchFamily="34" charset="0"/>
                <a:ea typeface="Verdana" panose="020B0604030504040204" pitchFamily="34" charset="0"/>
                <a:cs typeface="Verdana" panose="020B0604030504040204" pitchFamily="34" charset="0"/>
              </a:rPr>
              <a:t>ubstance </a:t>
            </a:r>
            <a:r>
              <a:rPr lang="en-GB" sz="2600" b="1" dirty="0">
                <a:latin typeface="Verdana" panose="020B0604030504040204" pitchFamily="34" charset="0"/>
                <a:ea typeface="Verdana" panose="020B0604030504040204" pitchFamily="34" charset="0"/>
                <a:cs typeface="Verdana" panose="020B0604030504040204" pitchFamily="34" charset="0"/>
              </a:rPr>
              <a:t>A</a:t>
            </a:r>
            <a:r>
              <a:rPr lang="en-GB" sz="2600" dirty="0">
                <a:latin typeface="Verdana" panose="020B0604030504040204" pitchFamily="34" charset="0"/>
                <a:ea typeface="Verdana" panose="020B0604030504040204" pitchFamily="34" charset="0"/>
                <a:cs typeface="Verdana" panose="020B0604030504040204" pitchFamily="34" charset="0"/>
              </a:rPr>
              <a:t>buse, </a:t>
            </a:r>
            <a:r>
              <a:rPr lang="en-GB" sz="2600" b="1" dirty="0">
                <a:latin typeface="Verdana" panose="020B0604030504040204" pitchFamily="34" charset="0"/>
                <a:ea typeface="Verdana" panose="020B0604030504040204" pitchFamily="34" charset="0"/>
                <a:cs typeface="Verdana" panose="020B0604030504040204" pitchFamily="34" charset="0"/>
              </a:rPr>
              <a:t>V</a:t>
            </a:r>
            <a:r>
              <a:rPr lang="en-GB" sz="2600" dirty="0">
                <a:latin typeface="Verdana" panose="020B0604030504040204" pitchFamily="34" charset="0"/>
                <a:ea typeface="Verdana" panose="020B0604030504040204" pitchFamily="34" charset="0"/>
                <a:cs typeface="Verdana" panose="020B0604030504040204" pitchFamily="34" charset="0"/>
              </a:rPr>
              <a:t>iolence and </a:t>
            </a:r>
            <a:r>
              <a:rPr lang="en-GB" sz="2600" b="1" dirty="0">
                <a:latin typeface="Verdana" panose="020B0604030504040204" pitchFamily="34" charset="0"/>
                <a:ea typeface="Verdana" panose="020B0604030504040204" pitchFamily="34" charset="0"/>
                <a:cs typeface="Verdana" panose="020B0604030504040204" pitchFamily="34" charset="0"/>
              </a:rPr>
              <a:t>A</a:t>
            </a:r>
            <a:r>
              <a:rPr lang="en-GB" sz="2600" dirty="0">
                <a:latin typeface="Verdana" panose="020B0604030504040204" pitchFamily="34" charset="0"/>
                <a:ea typeface="Verdana" panose="020B0604030504040204" pitchFamily="34" charset="0"/>
                <a:cs typeface="Verdana" panose="020B0604030504040204" pitchFamily="34" charset="0"/>
              </a:rPr>
              <a:t>IDS (SAVA) that had become a full blown crisis in Hartford, USA. </a:t>
            </a:r>
          </a:p>
          <a:p>
            <a:pPr marL="0" indent="0">
              <a:lnSpc>
                <a:spcPct val="120000"/>
              </a:lnSpc>
              <a:buNone/>
            </a:pPr>
            <a:endParaRPr lang="en-GB" sz="1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GB" sz="2600" dirty="0">
                <a:latin typeface="Verdana" panose="020B0604030504040204" pitchFamily="34" charset="0"/>
                <a:ea typeface="Verdana" panose="020B0604030504040204" pitchFamily="34" charset="0"/>
                <a:cs typeface="Verdana" panose="020B0604030504040204" pitchFamily="34" charset="0"/>
              </a:rPr>
              <a:t>In the years since SAVA was identified, there have been other syndemics described that include HIV/AIDS </a:t>
            </a:r>
            <a:r>
              <a:rPr lang="en-GB" sz="2600" dirty="0" smtClean="0">
                <a:latin typeface="Verdana" panose="020B0604030504040204" pitchFamily="34" charset="0"/>
                <a:ea typeface="Verdana" panose="020B0604030504040204" pitchFamily="34" charset="0"/>
                <a:cs typeface="Verdana" panose="020B0604030504040204" pitchFamily="34" charset="0"/>
              </a:rPr>
              <a:t>and sexual health as components.</a:t>
            </a:r>
            <a:endParaRPr lang="en-GB" sz="2600"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355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93965"/>
            <a:ext cx="11873345" cy="1163780"/>
          </a:xfrm>
        </p:spPr>
        <p:txBody>
          <a:bodyPr/>
          <a:lstStyle/>
          <a:p>
            <a:r>
              <a:rPr lang="de-DE" sz="3600" dirty="0">
                <a:latin typeface="Verdana" panose="020B0604030504040204" pitchFamily="34" charset="0"/>
                <a:ea typeface="Verdana" panose="020B0604030504040204" pitchFamily="34" charset="0"/>
                <a:cs typeface="Verdana" panose="020B0604030504040204" pitchFamily="34" charset="0"/>
              </a:rPr>
              <a:t>Understanding Syndemic Production Models</a:t>
            </a:r>
            <a:endParaRPr lang="en-GB" dirty="0"/>
          </a:p>
        </p:txBody>
      </p:sp>
      <p:sp>
        <p:nvSpPr>
          <p:cNvPr id="4" name="Footer Placeholder 3"/>
          <p:cNvSpPr>
            <a:spLocks noGrp="1"/>
          </p:cNvSpPr>
          <p:nvPr>
            <p:ph type="ftr" sz="quarter" idx="3"/>
          </p:nvPr>
        </p:nvSpPr>
        <p:spPr/>
        <p:txBody>
          <a:bodyPr/>
          <a:lstStyle/>
          <a:p>
            <a:r>
              <a:rPr lang="de-DE" sz="1800" b="0" dirty="0" smtClean="0"/>
              <a:t>Challenging Stigma &amp; Discrimination</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050" y="1548525"/>
            <a:ext cx="6331900"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65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74170"/>
            <a:ext cx="11734800" cy="1325563"/>
          </a:xfrm>
        </p:spPr>
        <p:txBody>
          <a:bodyPr/>
          <a:lstStyle/>
          <a:p>
            <a:r>
              <a:rPr lang="de-DE" sz="3600" dirty="0">
                <a:latin typeface="Verdana" panose="020B0604030504040204" pitchFamily="34" charset="0"/>
                <a:ea typeface="Verdana" panose="020B0604030504040204" pitchFamily="34" charset="0"/>
                <a:cs typeface="Verdana" panose="020B0604030504040204" pitchFamily="34" charset="0"/>
              </a:rPr>
              <a:t>Understanding Syndemic Production Models</a:t>
            </a:r>
            <a:endParaRPr lang="en-GB" dirty="0"/>
          </a:p>
        </p:txBody>
      </p:sp>
      <p:sp>
        <p:nvSpPr>
          <p:cNvPr id="4" name="Footer Placeholder 3"/>
          <p:cNvSpPr>
            <a:spLocks noGrp="1"/>
          </p:cNvSpPr>
          <p:nvPr>
            <p:ph type="ftr" sz="quarter" idx="3"/>
          </p:nvPr>
        </p:nvSpPr>
        <p:spPr/>
        <p:txBody>
          <a:bodyPr/>
          <a:lstStyle/>
          <a:p>
            <a:r>
              <a:rPr lang="de-DE" sz="1800" b="0" dirty="0" smtClean="0"/>
              <a:t>Challenging Stigma &amp; Discrimination</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3</a:t>
            </a:fld>
            <a:endParaRPr lang="de-DE" dirty="0"/>
          </a:p>
        </p:txBody>
      </p:sp>
      <p:sp>
        <p:nvSpPr>
          <p:cNvPr id="6" name="Text Box 2"/>
          <p:cNvSpPr txBox="1">
            <a:spLocks noChangeArrowheads="1"/>
          </p:cNvSpPr>
          <p:nvPr/>
        </p:nvSpPr>
        <p:spPr bwMode="auto">
          <a:xfrm>
            <a:off x="1273750" y="1594900"/>
            <a:ext cx="2533650" cy="628650"/>
          </a:xfrm>
          <a:prstGeom prst="rect">
            <a:avLst/>
          </a:prstGeom>
          <a:ln w="38100">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spcAft>
                <a:spcPts val="0"/>
              </a:spcAft>
            </a:pPr>
            <a:r>
              <a:rPr lang="en-GB" sz="1200" b="1">
                <a:effectLst/>
                <a:latin typeface="Verdana"/>
                <a:ea typeface="Times New Roman"/>
                <a:cs typeface="Times New Roman"/>
              </a:rPr>
              <a:t> </a:t>
            </a:r>
            <a:endParaRPr lang="en-GB" sz="1200">
              <a:effectLst/>
              <a:latin typeface="RotisSansSerif"/>
              <a:ea typeface="Times New Roman"/>
              <a:cs typeface="Times New Roman"/>
            </a:endParaRPr>
          </a:p>
          <a:p>
            <a:pPr>
              <a:spcAft>
                <a:spcPts val="0"/>
              </a:spcAft>
            </a:pPr>
            <a:r>
              <a:rPr lang="en-GB" sz="1200" b="1">
                <a:effectLst/>
                <a:latin typeface="Verdana"/>
                <a:ea typeface="Times New Roman"/>
                <a:cs typeface="Times New Roman"/>
              </a:rPr>
              <a:t>Gay Identity Development</a:t>
            </a:r>
            <a:endParaRPr lang="en-GB" sz="1200">
              <a:effectLst/>
              <a:latin typeface="RotisSansSerif"/>
              <a:ea typeface="Times New Roman"/>
              <a:cs typeface="Times New Roman"/>
            </a:endParaRPr>
          </a:p>
        </p:txBody>
      </p:sp>
      <p:sp>
        <p:nvSpPr>
          <p:cNvPr id="7" name="Text Box 2"/>
          <p:cNvSpPr txBox="1">
            <a:spLocks noChangeArrowheads="1"/>
          </p:cNvSpPr>
          <p:nvPr/>
        </p:nvSpPr>
        <p:spPr bwMode="auto">
          <a:xfrm>
            <a:off x="1388050" y="3204625"/>
            <a:ext cx="2419350" cy="838200"/>
          </a:xfrm>
          <a:prstGeom prst="rect">
            <a:avLst/>
          </a:prstGeom>
          <a:ln w="38100">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spcAft>
                <a:spcPts val="0"/>
              </a:spcAft>
            </a:pPr>
            <a:r>
              <a:rPr lang="en-GB" sz="1200" b="1">
                <a:effectLst/>
                <a:latin typeface="Verdana"/>
                <a:ea typeface="Times New Roman"/>
                <a:cs typeface="Times New Roman"/>
              </a:rPr>
              <a:t> </a:t>
            </a:r>
            <a:endParaRPr lang="en-GB" sz="1200">
              <a:effectLst/>
              <a:latin typeface="RotisSansSerif"/>
              <a:ea typeface="Times New Roman"/>
              <a:cs typeface="Times New Roman"/>
            </a:endParaRPr>
          </a:p>
          <a:p>
            <a:pPr>
              <a:spcAft>
                <a:spcPts val="0"/>
              </a:spcAft>
            </a:pPr>
            <a:r>
              <a:rPr lang="en-GB" sz="1200" b="1">
                <a:effectLst/>
                <a:latin typeface="Verdana"/>
                <a:ea typeface="Times New Roman"/>
                <a:cs typeface="Times New Roman"/>
              </a:rPr>
              <a:t>Initiation of contact with ‘gay community’</a:t>
            </a:r>
            <a:endParaRPr lang="en-GB" sz="1200">
              <a:effectLst/>
              <a:latin typeface="RotisSansSerif"/>
              <a:ea typeface="Times New Roman"/>
              <a:cs typeface="Times New Roman"/>
            </a:endParaRPr>
          </a:p>
        </p:txBody>
      </p:sp>
      <p:sp>
        <p:nvSpPr>
          <p:cNvPr id="8" name="Text Box 2"/>
          <p:cNvSpPr txBox="1"/>
          <p:nvPr/>
        </p:nvSpPr>
        <p:spPr>
          <a:xfrm>
            <a:off x="4302700" y="1441865"/>
            <a:ext cx="2514600" cy="1933575"/>
          </a:xfrm>
          <a:prstGeom prst="rect">
            <a:avLst/>
          </a:prstGeom>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dirty="0">
                <a:effectLst/>
                <a:latin typeface="Verdana"/>
                <a:ea typeface="Times New Roman"/>
                <a:cs typeface="Times New Roman"/>
              </a:rPr>
              <a:t> </a:t>
            </a:r>
            <a:endParaRPr lang="en-GB" sz="1200" dirty="0">
              <a:effectLst/>
              <a:latin typeface="RotisSansSerif"/>
              <a:ea typeface="Times New Roman"/>
              <a:cs typeface="Times New Roman"/>
            </a:endParaRPr>
          </a:p>
          <a:p>
            <a:pPr>
              <a:spcAft>
                <a:spcPts val="0"/>
              </a:spcAft>
            </a:pPr>
            <a:r>
              <a:rPr lang="en-US" sz="1200" b="1" dirty="0">
                <a:effectLst/>
                <a:latin typeface="Verdana"/>
                <a:ea typeface="Times New Roman"/>
                <a:cs typeface="Times New Roman"/>
              </a:rPr>
              <a:t>Access to </a:t>
            </a:r>
            <a:endParaRPr lang="en-GB" sz="1200" dirty="0">
              <a:effectLst/>
              <a:latin typeface="RotisSansSerif"/>
              <a:ea typeface="Times New Roman"/>
              <a:cs typeface="Times New Roman"/>
            </a:endParaRPr>
          </a:p>
          <a:p>
            <a:pPr>
              <a:spcAft>
                <a:spcPts val="0"/>
              </a:spcAft>
            </a:pPr>
            <a:r>
              <a:rPr lang="en-US" sz="1200" b="1" dirty="0">
                <a:effectLst/>
                <a:latin typeface="Verdana"/>
                <a:ea typeface="Times New Roman"/>
                <a:cs typeface="Times New Roman"/>
              </a:rPr>
              <a:t>Minority Weakness</a:t>
            </a:r>
            <a:endParaRPr lang="en-GB" sz="1200" dirty="0">
              <a:effectLst/>
              <a:latin typeface="RotisSansSerif"/>
              <a:ea typeface="Times New Roman"/>
              <a:cs typeface="Times New Roman"/>
            </a:endParaRPr>
          </a:p>
          <a:p>
            <a:pPr>
              <a:spcAft>
                <a:spcPts val="0"/>
              </a:spcAft>
            </a:pPr>
            <a:r>
              <a:rPr lang="en-US" sz="1200" dirty="0">
                <a:effectLst/>
                <a:latin typeface="Verdana"/>
                <a:ea typeface="Times New Roman"/>
                <a:cs typeface="Times New Roman"/>
              </a:rPr>
              <a:t> </a:t>
            </a:r>
            <a:endParaRPr lang="en-GB" sz="1200" dirty="0">
              <a:effectLst/>
              <a:latin typeface="RotisSansSerif"/>
              <a:ea typeface="Times New Roman"/>
              <a:cs typeface="Times New Roman"/>
            </a:endParaRPr>
          </a:p>
          <a:p>
            <a:pPr marL="342900" lvl="0" indent="-342900">
              <a:spcAft>
                <a:spcPts val="0"/>
              </a:spcAft>
              <a:buFont typeface="Symbol"/>
              <a:buChar char=""/>
            </a:pPr>
            <a:r>
              <a:rPr lang="en-US" sz="1200" dirty="0">
                <a:effectLst/>
                <a:latin typeface="Verdana"/>
                <a:ea typeface="Times New Roman"/>
                <a:cs typeface="Times New Roman"/>
              </a:rPr>
              <a:t>Sexual shaming</a:t>
            </a:r>
            <a:endParaRPr lang="en-GB" sz="1200" dirty="0">
              <a:effectLst/>
              <a:latin typeface="RotisSansSerif"/>
              <a:ea typeface="Times New Roman"/>
              <a:cs typeface="Times New Roman"/>
            </a:endParaRPr>
          </a:p>
          <a:p>
            <a:pPr marL="342900" lvl="0" indent="-342900">
              <a:spcAft>
                <a:spcPts val="0"/>
              </a:spcAft>
              <a:buFont typeface="Symbol"/>
              <a:buChar char=""/>
            </a:pPr>
            <a:r>
              <a:rPr lang="en-US" sz="1200" dirty="0">
                <a:effectLst/>
                <a:latin typeface="Verdana"/>
                <a:ea typeface="Times New Roman"/>
                <a:cs typeface="Times New Roman"/>
              </a:rPr>
              <a:t>Violence</a:t>
            </a:r>
            <a:endParaRPr lang="en-GB" sz="1200" dirty="0">
              <a:effectLst/>
              <a:latin typeface="RotisSansSerif"/>
              <a:ea typeface="Times New Roman"/>
              <a:cs typeface="Times New Roman"/>
            </a:endParaRPr>
          </a:p>
          <a:p>
            <a:pPr marL="342900" lvl="0" indent="-342900">
              <a:spcAft>
                <a:spcPts val="0"/>
              </a:spcAft>
              <a:buFont typeface="Symbol"/>
              <a:buChar char=""/>
            </a:pPr>
            <a:r>
              <a:rPr lang="en-US" sz="1200" dirty="0">
                <a:effectLst/>
                <a:latin typeface="Verdana"/>
                <a:ea typeface="Times New Roman"/>
                <a:cs typeface="Times New Roman"/>
              </a:rPr>
              <a:t>High rates of substance use</a:t>
            </a:r>
            <a:endParaRPr lang="en-GB" sz="1200" dirty="0">
              <a:effectLst/>
              <a:latin typeface="RotisSansSerif"/>
              <a:ea typeface="Times New Roman"/>
              <a:cs typeface="Times New Roman"/>
            </a:endParaRPr>
          </a:p>
          <a:p>
            <a:pPr marL="342900" lvl="0" indent="-342900">
              <a:spcAft>
                <a:spcPts val="0"/>
              </a:spcAft>
              <a:buFont typeface="Symbol"/>
              <a:buChar char=""/>
            </a:pPr>
            <a:r>
              <a:rPr lang="en-US" sz="1200" dirty="0">
                <a:effectLst/>
                <a:latin typeface="Verdana"/>
                <a:ea typeface="Times New Roman"/>
                <a:cs typeface="Times New Roman"/>
              </a:rPr>
              <a:t>High rates of STI’s</a:t>
            </a:r>
            <a:endParaRPr lang="en-GB" sz="1200" dirty="0">
              <a:effectLst/>
              <a:latin typeface="RotisSansSerif"/>
              <a:ea typeface="Times New Roman"/>
              <a:cs typeface="Times New Roman"/>
            </a:endParaRPr>
          </a:p>
        </p:txBody>
      </p:sp>
      <p:sp>
        <p:nvSpPr>
          <p:cNvPr id="9" name="Text Box 3"/>
          <p:cNvSpPr txBox="1"/>
          <p:nvPr/>
        </p:nvSpPr>
        <p:spPr>
          <a:xfrm>
            <a:off x="4350325" y="3976150"/>
            <a:ext cx="2524125" cy="2000250"/>
          </a:xfrm>
          <a:prstGeom prst="rect">
            <a:avLst/>
          </a:prstGeom>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a:effectLst/>
                <a:latin typeface="Verdana"/>
                <a:ea typeface="Times New Roman"/>
                <a:cs typeface="Times New Roman"/>
              </a:rPr>
              <a:t> </a:t>
            </a:r>
            <a:endParaRPr lang="en-GB" sz="1200">
              <a:effectLst/>
              <a:latin typeface="RotisSansSerif"/>
              <a:ea typeface="Times New Roman"/>
              <a:cs typeface="Times New Roman"/>
            </a:endParaRPr>
          </a:p>
          <a:p>
            <a:pPr>
              <a:spcAft>
                <a:spcPts val="0"/>
              </a:spcAft>
            </a:pPr>
            <a:r>
              <a:rPr lang="en-US" sz="1200" b="1">
                <a:effectLst/>
                <a:latin typeface="Verdana"/>
                <a:ea typeface="Times New Roman"/>
                <a:cs typeface="Times New Roman"/>
              </a:rPr>
              <a:t>Access to </a:t>
            </a:r>
            <a:endParaRPr lang="en-GB" sz="1200">
              <a:effectLst/>
              <a:latin typeface="RotisSansSerif"/>
              <a:ea typeface="Times New Roman"/>
              <a:cs typeface="Times New Roman"/>
            </a:endParaRPr>
          </a:p>
          <a:p>
            <a:pPr>
              <a:spcAft>
                <a:spcPts val="0"/>
              </a:spcAft>
            </a:pPr>
            <a:r>
              <a:rPr lang="en-US" sz="1200" b="1">
                <a:effectLst/>
                <a:latin typeface="Verdana"/>
                <a:ea typeface="Times New Roman"/>
                <a:cs typeface="Times New Roman"/>
              </a:rPr>
              <a:t>Minority Strengths</a:t>
            </a:r>
            <a:endParaRPr lang="en-GB" sz="1200">
              <a:effectLst/>
              <a:latin typeface="RotisSansSerif"/>
              <a:ea typeface="Times New Roman"/>
              <a:cs typeface="Times New Roman"/>
            </a:endParaRPr>
          </a:p>
          <a:p>
            <a:pPr>
              <a:spcAft>
                <a:spcPts val="0"/>
              </a:spcAft>
            </a:pPr>
            <a:r>
              <a:rPr lang="en-US" sz="1200">
                <a:effectLst/>
                <a:latin typeface="Verdana"/>
                <a:ea typeface="Times New Roman"/>
                <a:cs typeface="Times New Roman"/>
              </a:rPr>
              <a:t> </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Social Bonding</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Sense of Community</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Healthy sense of being ‘gay’</a:t>
            </a:r>
            <a:endParaRPr lang="en-GB" sz="1200">
              <a:effectLst/>
              <a:latin typeface="RotisSansSerif"/>
              <a:ea typeface="Times New Roman"/>
              <a:cs typeface="Times New Roman"/>
            </a:endParaRPr>
          </a:p>
        </p:txBody>
      </p:sp>
      <p:sp>
        <p:nvSpPr>
          <p:cNvPr id="10" name="Text Box 4"/>
          <p:cNvSpPr txBox="1"/>
          <p:nvPr/>
        </p:nvSpPr>
        <p:spPr>
          <a:xfrm>
            <a:off x="7474525" y="1537750"/>
            <a:ext cx="3133725" cy="1704975"/>
          </a:xfrm>
          <a:prstGeom prst="rect">
            <a:avLst/>
          </a:prstGeom>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a:effectLst/>
                <a:latin typeface="Verdana"/>
                <a:ea typeface="Times New Roman"/>
                <a:cs typeface="Times New Roman"/>
              </a:rPr>
              <a:t>Development of psychosocial health issues</a:t>
            </a:r>
            <a:endParaRPr lang="en-GB" sz="1200">
              <a:effectLst/>
              <a:latin typeface="RotisSansSerif"/>
              <a:ea typeface="Times New Roman"/>
              <a:cs typeface="Times New Roman"/>
            </a:endParaRPr>
          </a:p>
          <a:p>
            <a:pPr>
              <a:spcAft>
                <a:spcPts val="0"/>
              </a:spcAft>
            </a:pPr>
            <a:r>
              <a:rPr lang="en-US" sz="1200">
                <a:effectLst/>
                <a:latin typeface="Verdana"/>
                <a:ea typeface="Times New Roman"/>
                <a:cs typeface="Times New Roman"/>
              </a:rPr>
              <a:t> </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Substance dependency</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Depression</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Mental health</a:t>
            </a:r>
            <a:endParaRPr lang="en-GB" sz="1200">
              <a:effectLst/>
              <a:latin typeface="RotisSansSerif"/>
              <a:ea typeface="Times New Roman"/>
              <a:cs typeface="Times New Roman"/>
            </a:endParaRPr>
          </a:p>
          <a:p>
            <a:pPr marL="342900" lvl="0" indent="-342900">
              <a:spcAft>
                <a:spcPts val="0"/>
              </a:spcAft>
              <a:buFont typeface="Symbol"/>
              <a:buChar char=""/>
            </a:pPr>
            <a:r>
              <a:rPr lang="en-US" sz="1200">
                <a:effectLst/>
                <a:latin typeface="Verdana"/>
                <a:ea typeface="Times New Roman"/>
                <a:cs typeface="Times New Roman"/>
              </a:rPr>
              <a:t>Suicidal thoughts</a:t>
            </a:r>
            <a:endParaRPr lang="en-GB" sz="1200">
              <a:effectLst/>
              <a:latin typeface="RotisSansSerif"/>
              <a:ea typeface="Times New Roman"/>
              <a:cs typeface="Times New Roman"/>
            </a:endParaRPr>
          </a:p>
        </p:txBody>
      </p:sp>
      <p:sp>
        <p:nvSpPr>
          <p:cNvPr id="11" name="Text Box 5"/>
          <p:cNvSpPr txBox="1"/>
          <p:nvPr/>
        </p:nvSpPr>
        <p:spPr>
          <a:xfrm>
            <a:off x="7531675" y="4861975"/>
            <a:ext cx="3248025" cy="1219200"/>
          </a:xfrm>
          <a:prstGeom prst="rect">
            <a:avLst/>
          </a:prstGeom>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a:effectLst/>
                <a:latin typeface="Verdana"/>
                <a:ea typeface="Times New Roman"/>
                <a:cs typeface="Times New Roman"/>
              </a:rPr>
              <a:t> </a:t>
            </a:r>
            <a:endParaRPr lang="en-GB" sz="1200">
              <a:effectLst/>
              <a:latin typeface="RotisSansSerif"/>
              <a:ea typeface="Times New Roman"/>
              <a:cs typeface="Times New Roman"/>
            </a:endParaRPr>
          </a:p>
          <a:p>
            <a:pPr>
              <a:spcAft>
                <a:spcPts val="0"/>
              </a:spcAft>
            </a:pPr>
            <a:r>
              <a:rPr lang="en-US" sz="1200" b="1">
                <a:effectLst/>
                <a:latin typeface="Verdana"/>
                <a:ea typeface="Times New Roman"/>
                <a:cs typeface="Times New Roman"/>
              </a:rPr>
              <a:t>Emergence of Physical Health issues, including HIV/AIDS, higher suicide rate etc.</a:t>
            </a:r>
            <a:endParaRPr lang="en-GB" sz="1200">
              <a:effectLst/>
              <a:latin typeface="RotisSansSerif"/>
              <a:ea typeface="Times New Roman"/>
              <a:cs typeface="Times New Roman"/>
            </a:endParaRPr>
          </a:p>
        </p:txBody>
      </p:sp>
      <p:sp>
        <p:nvSpPr>
          <p:cNvPr id="12" name="Text Box 6"/>
          <p:cNvSpPr txBox="1"/>
          <p:nvPr/>
        </p:nvSpPr>
        <p:spPr>
          <a:xfrm>
            <a:off x="7588825" y="3652300"/>
            <a:ext cx="2143125" cy="609600"/>
          </a:xfrm>
          <a:prstGeom prst="rect">
            <a:avLst/>
          </a:prstGeom>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a:effectLst/>
                <a:latin typeface="Verdana"/>
                <a:ea typeface="Times New Roman"/>
                <a:cs typeface="Times New Roman"/>
              </a:rPr>
              <a:t> </a:t>
            </a:r>
            <a:endParaRPr lang="en-GB" sz="1200">
              <a:effectLst/>
              <a:latin typeface="RotisSansSerif"/>
              <a:ea typeface="Times New Roman"/>
              <a:cs typeface="Times New Roman"/>
            </a:endParaRPr>
          </a:p>
          <a:p>
            <a:pPr algn="ctr">
              <a:spcAft>
                <a:spcPts val="0"/>
              </a:spcAft>
            </a:pPr>
            <a:r>
              <a:rPr lang="en-US" sz="1200" b="1">
                <a:effectLst/>
                <a:latin typeface="Verdana"/>
                <a:ea typeface="Times New Roman"/>
                <a:cs typeface="Times New Roman"/>
              </a:rPr>
              <a:t>Increased effects</a:t>
            </a:r>
            <a:endParaRPr lang="en-GB" sz="1200">
              <a:effectLst/>
              <a:latin typeface="RotisSansSerif"/>
              <a:ea typeface="Times New Roman"/>
              <a:cs typeface="Times New Roman"/>
            </a:endParaRPr>
          </a:p>
        </p:txBody>
      </p:sp>
      <p:cxnSp>
        <p:nvCxnSpPr>
          <p:cNvPr id="13" name="Straight Arrow Connector 12"/>
          <p:cNvCxnSpPr/>
          <p:nvPr/>
        </p:nvCxnSpPr>
        <p:spPr>
          <a:xfrm>
            <a:off x="2531050" y="2290225"/>
            <a:ext cx="0" cy="8858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4" name="Elbow Connector 13"/>
          <p:cNvCxnSpPr/>
          <p:nvPr/>
        </p:nvCxnSpPr>
        <p:spPr>
          <a:xfrm flipV="1">
            <a:off x="3512125" y="2699800"/>
            <a:ext cx="790575" cy="504825"/>
          </a:xfrm>
          <a:prstGeom prst="bentConnector3">
            <a:avLst/>
          </a:prstGeom>
          <a:ln w="38100">
            <a:tailEnd type="arrow"/>
          </a:ln>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a:off x="3512125" y="4042825"/>
            <a:ext cx="790575" cy="571500"/>
          </a:xfrm>
          <a:prstGeom prst="bentConnector3">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6817300" y="1899065"/>
            <a:ext cx="657225" cy="95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7" name="Elbow Connector 16"/>
          <p:cNvCxnSpPr/>
          <p:nvPr/>
        </p:nvCxnSpPr>
        <p:spPr>
          <a:xfrm flipV="1">
            <a:off x="6874450" y="2776000"/>
            <a:ext cx="600075" cy="1838325"/>
          </a:xfrm>
          <a:prstGeom prst="bentConnector3">
            <a:avLst/>
          </a:prstGeom>
          <a:ln w="38100">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8903275" y="3242725"/>
            <a:ext cx="0" cy="40957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8903275" y="4261900"/>
            <a:ext cx="0" cy="60007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606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137</Words>
  <Application>Microsoft Office PowerPoint</Application>
  <PresentationFormat>Custom</PresentationFormat>
  <Paragraphs>44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Office-Design</vt:lpstr>
      <vt:lpstr>Understanding Syndemic Production Models</vt:lpstr>
      <vt:lpstr>Understanding Syndemic Production Models</vt:lpstr>
      <vt:lpstr>Understanding Syndemic Production Models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39</cp:revision>
  <dcterms:created xsi:type="dcterms:W3CDTF">2018-01-09T15:53:15Z</dcterms:created>
  <dcterms:modified xsi:type="dcterms:W3CDTF">2019-08-25T15:20:27Z</dcterms:modified>
</cp:coreProperties>
</file>