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6"/>
            <p14:sldId id="257"/>
            <p14:sldId id="25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50" autoAdjust="0"/>
  </p:normalViewPr>
  <p:slideViewPr>
    <p:cSldViewPr snapToGrid="0" snapToObjects="1">
      <p:cViewPr varScale="1">
        <p:scale>
          <a:sx n="69" d="100"/>
          <a:sy n="69" d="100"/>
        </p:scale>
        <p:origin x="-75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10.03.2019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7BA0C7-F9A9-8C47-888C-FED1A313B7E6}" type="slidenum">
              <a:rPr lang="de-DE" smtClean="0"/>
              <a:t>1</a:t>
            </a:fld>
            <a:endParaRPr lang="de-DE"/>
          </a:p>
        </p:txBody>
      </p:sp>
    </p:spTree>
    <p:extLst>
      <p:ext uri="{BB962C8B-B14F-4D97-AF65-F5344CB8AC3E}">
        <p14:creationId xmlns:p14="http://schemas.microsoft.com/office/powerpoint/2010/main" val="141764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1524000" y="341655"/>
            <a:ext cx="9144000" cy="891388"/>
          </a:xfrm>
        </p:spPr>
        <p:txBody>
          <a:bodyPr>
            <a:normAutofit/>
          </a:bodyPr>
          <a:lstStyle/>
          <a:p>
            <a:pPr algn="ctr"/>
            <a:r>
              <a:rPr lang="de-DE" sz="4400" dirty="0" smtClean="0"/>
              <a:t>Non Judgemental Services</a:t>
            </a:r>
            <a:endParaRPr lang="de-DE" sz="4400" dirty="0"/>
          </a:p>
        </p:txBody>
      </p:sp>
      <p:sp>
        <p:nvSpPr>
          <p:cNvPr id="11" name="Untertitel 10"/>
          <p:cNvSpPr>
            <a:spLocks noGrp="1"/>
          </p:cNvSpPr>
          <p:nvPr>
            <p:ph type="subTitle" idx="1"/>
          </p:nvPr>
        </p:nvSpPr>
        <p:spPr>
          <a:xfrm>
            <a:off x="595745" y="1828808"/>
            <a:ext cx="10986655" cy="3061847"/>
          </a:xfrm>
        </p:spPr>
        <p:txBody>
          <a:bodyPr>
            <a:normAutofit/>
          </a:bodyPr>
          <a:lstStyle/>
          <a:p>
            <a:pPr marL="457200" algn="ctr">
              <a:spcAft>
                <a:spcPts val="0"/>
              </a:spcAft>
            </a:pPr>
            <a:r>
              <a:rPr lang="en-GB" sz="2800" dirty="0">
                <a:latin typeface="Verdana"/>
                <a:ea typeface="Times New Roman"/>
                <a:cs typeface="Arial"/>
              </a:rPr>
              <a:t>Defining Stigma</a:t>
            </a:r>
            <a:endParaRPr lang="en-GB" sz="2800" dirty="0">
              <a:latin typeface="RotisSansSerif"/>
              <a:ea typeface="Times New Roman"/>
              <a:cs typeface="Times New Roman"/>
            </a:endParaRPr>
          </a:p>
          <a:p>
            <a:pPr>
              <a:spcAft>
                <a:spcPts val="0"/>
              </a:spcAft>
            </a:pPr>
            <a:r>
              <a:rPr lang="en-GB" dirty="0">
                <a:latin typeface="Verdana"/>
                <a:ea typeface="Times New Roman"/>
                <a:cs typeface="Arial"/>
              </a:rPr>
              <a:t> </a:t>
            </a:r>
            <a:endParaRPr lang="en-GB" dirty="0">
              <a:latin typeface="RotisSansSerif"/>
              <a:ea typeface="Times New Roman"/>
              <a:cs typeface="Times New Roman"/>
            </a:endParaRPr>
          </a:p>
          <a:p>
            <a:pPr marL="457200">
              <a:spcAft>
                <a:spcPts val="0"/>
              </a:spcAft>
            </a:pPr>
            <a:r>
              <a:rPr lang="en-GB" dirty="0">
                <a:latin typeface="Verdana"/>
                <a:ea typeface="Times New Roman"/>
                <a:cs typeface="Arial"/>
              </a:rPr>
              <a:t>UNAIDS defines stigma and discrimination as: </a:t>
            </a:r>
            <a:endParaRPr lang="en-GB" dirty="0" smtClean="0">
              <a:latin typeface="Verdana"/>
              <a:ea typeface="Times New Roman"/>
              <a:cs typeface="Arial"/>
            </a:endParaRPr>
          </a:p>
          <a:p>
            <a:pPr marL="457200">
              <a:spcAft>
                <a:spcPts val="0"/>
              </a:spcAft>
            </a:pPr>
            <a:r>
              <a:rPr lang="en-GB" dirty="0" smtClean="0">
                <a:latin typeface="Verdana"/>
                <a:ea typeface="Times New Roman"/>
                <a:cs typeface="Arial"/>
              </a:rPr>
              <a:t>“…</a:t>
            </a:r>
            <a:r>
              <a:rPr lang="en-GB" dirty="0">
                <a:latin typeface="Verdana"/>
                <a:ea typeface="Times New Roman"/>
                <a:cs typeface="Arial"/>
              </a:rPr>
              <a:t>a ‘process of devaluation’ of people living with or associated with HIV and AIDS…Discrimination follows stigma and is the unfair or unjust treatment of an individual based on…perceived HIV status.”</a:t>
            </a:r>
            <a:endParaRPr lang="en-GB" dirty="0">
              <a:latin typeface="RotisSansSerif"/>
              <a:ea typeface="Times New Roman"/>
              <a:cs typeface="Times New Roman"/>
            </a:endParaRPr>
          </a:p>
          <a:p>
            <a:endParaRPr lang="de-DE" dirty="0"/>
          </a:p>
        </p:txBody>
      </p:sp>
      <p:sp>
        <p:nvSpPr>
          <p:cNvPr id="12" name="Textplatzhalter 11"/>
          <p:cNvSpPr>
            <a:spLocks noGrp="1"/>
          </p:cNvSpPr>
          <p:nvPr>
            <p:ph type="body" sz="quarter" idx="13"/>
          </p:nvPr>
        </p:nvSpPr>
        <p:spPr>
          <a:xfrm>
            <a:off x="2951066" y="5929385"/>
            <a:ext cx="4821334" cy="416060"/>
          </a:xfrm>
        </p:spPr>
        <p:txBody>
          <a:bodyPr>
            <a:normAutofit/>
          </a:bodyPr>
          <a:lstStyle/>
          <a:p>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Challenging Stigma and Discrimination</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769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Non Judgemental Services</a:t>
            </a:r>
            <a:endParaRPr lang="en-GB" dirty="0"/>
          </a:p>
        </p:txBody>
      </p:sp>
      <p:sp>
        <p:nvSpPr>
          <p:cNvPr id="3" name="Content Placeholder 2"/>
          <p:cNvSpPr>
            <a:spLocks noGrp="1"/>
          </p:cNvSpPr>
          <p:nvPr>
            <p:ph idx="1"/>
          </p:nvPr>
        </p:nvSpPr>
        <p:spPr>
          <a:xfrm>
            <a:off x="484909" y="1825625"/>
            <a:ext cx="11360727" cy="4017391"/>
          </a:xfrm>
        </p:spPr>
        <p:txBody>
          <a:bodyPr>
            <a:normAutofit/>
          </a:bodyPr>
          <a:lstStyle/>
          <a:p>
            <a:pPr indent="0" algn="ctr">
              <a:spcAft>
                <a:spcPts val="0"/>
              </a:spcAft>
              <a:buNone/>
            </a:pPr>
            <a:r>
              <a:rPr lang="en-GB" dirty="0">
                <a:latin typeface="Verdana"/>
                <a:ea typeface="Times New Roman"/>
                <a:cs typeface="Arial"/>
              </a:rPr>
              <a:t>Reducing stigma in health facilities</a:t>
            </a:r>
            <a:endParaRPr lang="en-GB" dirty="0">
              <a:latin typeface="RotisSansSerif"/>
              <a:ea typeface="Times New Roman"/>
              <a:cs typeface="Times New Roman"/>
            </a:endParaRPr>
          </a:p>
          <a:p>
            <a:pPr>
              <a:spcAft>
                <a:spcPts val="0"/>
              </a:spcAft>
            </a:pPr>
            <a:endParaRPr lang="en-GB" dirty="0">
              <a:latin typeface="RotisSansSerif"/>
              <a:ea typeface="Times New Roman"/>
              <a:cs typeface="Times New Roman"/>
            </a:endParaRPr>
          </a:p>
          <a:p>
            <a:pPr marL="342900" lvl="0" indent="-342900">
              <a:spcAft>
                <a:spcPts val="0"/>
              </a:spcAft>
              <a:buFont typeface="Symbol"/>
              <a:buChar char=""/>
            </a:pPr>
            <a:r>
              <a:rPr lang="en-GB" dirty="0">
                <a:latin typeface="Verdana"/>
                <a:ea typeface="Times New Roman"/>
                <a:cs typeface="Arial"/>
              </a:rPr>
              <a:t>Increase awareness of what stigma is and the benefits of reducing it</a:t>
            </a:r>
            <a:endParaRPr lang="en-GB" dirty="0">
              <a:latin typeface="RotisSansSerif"/>
              <a:ea typeface="Times New Roman"/>
              <a:cs typeface="Times New Roman"/>
            </a:endParaRPr>
          </a:p>
          <a:p>
            <a:pPr marL="342900" lvl="0" indent="-342900">
              <a:spcAft>
                <a:spcPts val="0"/>
              </a:spcAft>
              <a:buFont typeface="Symbol"/>
              <a:buChar char=""/>
            </a:pPr>
            <a:r>
              <a:rPr lang="en-GB" dirty="0">
                <a:latin typeface="Verdana"/>
                <a:ea typeface="Times New Roman"/>
                <a:cs typeface="Arial"/>
              </a:rPr>
              <a:t>Fears and misconceptions around HIV transmission must be addressed</a:t>
            </a:r>
            <a:endParaRPr lang="en-GB" dirty="0">
              <a:latin typeface="RotisSansSerif"/>
              <a:ea typeface="Times New Roman"/>
              <a:cs typeface="Times New Roman"/>
            </a:endParaRPr>
          </a:p>
          <a:p>
            <a:pPr marL="342900" lvl="0" indent="-342900">
              <a:spcAft>
                <a:spcPts val="0"/>
              </a:spcAft>
              <a:buFont typeface="Symbol"/>
              <a:buChar char=""/>
            </a:pPr>
            <a:r>
              <a:rPr lang="en-GB" dirty="0">
                <a:latin typeface="Verdana"/>
                <a:ea typeface="Times New Roman"/>
                <a:cs typeface="Arial"/>
              </a:rPr>
              <a:t>Understand and confront the </a:t>
            </a:r>
            <a:r>
              <a:rPr lang="en-GB" dirty="0" smtClean="0">
                <a:latin typeface="Verdana"/>
                <a:ea typeface="Times New Roman"/>
                <a:cs typeface="Arial"/>
              </a:rPr>
              <a:t>association </a:t>
            </a:r>
            <a:r>
              <a:rPr lang="en-GB" dirty="0">
                <a:latin typeface="Verdana"/>
                <a:ea typeface="Times New Roman"/>
                <a:cs typeface="Arial"/>
              </a:rPr>
              <a:t>of HIV and AIDS with assumed ‘immoral’ or ‘improper’ behaviours</a:t>
            </a:r>
            <a:endParaRPr lang="en-GB" dirty="0">
              <a:latin typeface="RotisSansSerif"/>
              <a:ea typeface="Times New Roman"/>
              <a:cs typeface="Times New Roman"/>
            </a:endParaRPr>
          </a:p>
          <a:p>
            <a:pPr marL="342900" lvl="0" indent="-342900">
              <a:spcAft>
                <a:spcPts val="0"/>
              </a:spcAft>
              <a:buFont typeface="Symbol"/>
              <a:buChar char=""/>
            </a:pPr>
            <a:r>
              <a:rPr lang="en-GB" dirty="0">
                <a:latin typeface="Verdana"/>
                <a:ea typeface="Times New Roman"/>
                <a:cs typeface="Arial"/>
              </a:rPr>
              <a:t>Develop and routinely monitor clear guidance or specific policies to challenge discriminatory behaviour</a:t>
            </a:r>
            <a:endParaRPr lang="en-GB" dirty="0">
              <a:latin typeface="RotisSansSerif"/>
              <a:ea typeface="Times New Roman"/>
              <a:cs typeface="Times New Roman"/>
            </a:endParaRPr>
          </a:p>
          <a:p>
            <a:endParaRPr lang="en-GB" dirty="0"/>
          </a:p>
        </p:txBody>
      </p:sp>
      <p:sp>
        <p:nvSpPr>
          <p:cNvPr id="4" name="Footer Placeholder 3"/>
          <p:cNvSpPr>
            <a:spLocks noGrp="1"/>
          </p:cNvSpPr>
          <p:nvPr>
            <p:ph type="ftr" sz="quarter" idx="3"/>
          </p:nvPr>
        </p:nvSpPr>
        <p:spPr>
          <a:xfrm>
            <a:off x="1885321" y="6356350"/>
            <a:ext cx="6178024" cy="285751"/>
          </a:xfrm>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Challenging Stigma and Discrimination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38980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50"/>
            <a:ext cx="10515600" cy="909493"/>
          </a:xfrm>
        </p:spPr>
        <p:txBody>
          <a:bodyPr/>
          <a:lstStyle/>
          <a:p>
            <a:pPr algn="ctr"/>
            <a:r>
              <a:rPr lang="en-GB" dirty="0" smtClean="0"/>
              <a:t>Non Judgemental Services</a:t>
            </a:r>
            <a:endParaRPr lang="en-GB" dirty="0"/>
          </a:p>
        </p:txBody>
      </p:sp>
      <p:sp>
        <p:nvSpPr>
          <p:cNvPr id="3" name="Content Placeholder 2"/>
          <p:cNvSpPr>
            <a:spLocks noGrp="1"/>
          </p:cNvSpPr>
          <p:nvPr>
            <p:ph idx="1"/>
          </p:nvPr>
        </p:nvSpPr>
        <p:spPr>
          <a:xfrm>
            <a:off x="484909" y="720422"/>
            <a:ext cx="11333018" cy="5552797"/>
          </a:xfrm>
        </p:spPr>
        <p:txBody>
          <a:bodyPr>
            <a:noAutofit/>
          </a:bodyPr>
          <a:lstStyle/>
          <a:p>
            <a:pPr marL="0" indent="0" algn="ctr">
              <a:lnSpc>
                <a:spcPct val="120000"/>
              </a:lnSpc>
              <a:spcAft>
                <a:spcPts val="0"/>
              </a:spcAft>
              <a:buNone/>
            </a:pPr>
            <a:r>
              <a:rPr lang="en-GB" sz="1400" dirty="0">
                <a:latin typeface="Verdana"/>
                <a:ea typeface="Times New Roman"/>
                <a:cs typeface="Arial"/>
              </a:rPr>
              <a:t>Cultural competence’ has four main components: Awareness, Attitude, Knowledge and Skills.</a:t>
            </a:r>
            <a:endParaRPr lang="en-GB" sz="1400" dirty="0">
              <a:latin typeface="RotisSansSerif"/>
              <a:ea typeface="Times New Roman"/>
              <a:cs typeface="Times New Roman"/>
            </a:endParaRPr>
          </a:p>
          <a:p>
            <a:pPr indent="0">
              <a:lnSpc>
                <a:spcPct val="120000"/>
              </a:lnSpc>
              <a:spcAft>
                <a:spcPts val="0"/>
              </a:spcAft>
              <a:buNone/>
            </a:pPr>
            <a:r>
              <a:rPr lang="en-GB" sz="1400" dirty="0" smtClean="0">
                <a:latin typeface="Verdana"/>
                <a:ea typeface="Times New Roman"/>
                <a:cs typeface="Arial"/>
              </a:rPr>
              <a:t>Awareness</a:t>
            </a:r>
            <a:r>
              <a:rPr lang="en-GB" sz="1400" dirty="0">
                <a:latin typeface="Verdana"/>
                <a:ea typeface="Times New Roman"/>
                <a:cs typeface="Arial"/>
              </a:rPr>
              <a:t>:</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It is important to examine our own values and beliefs in order to recognise any deep seated prejudices and stereotypes that can create barriers for our learning, personal development and work we are involved in. Many of us have blind spots when it comes to our beliefs and values; diversity training/education can be useful for uncovering them</a:t>
            </a:r>
            <a:r>
              <a:rPr lang="en-GB" sz="1400" dirty="0" smtClean="0">
                <a:latin typeface="Verdana"/>
                <a:ea typeface="Times New Roman"/>
                <a:cs typeface="Arial"/>
              </a:rPr>
              <a:t>.</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Attitude:</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Values and beliefs impact effectiveness across cultural issues because they show the extent to which we are open to differing views and opinions. The stronger we feel our beliefs and values, the more likely we will react emotionally when they collide with cultural differences. </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Knowledge:</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The more knowledge we have about people from different cultures and backgrounds, the more likely we are able to avoid making mistakes. Knowing how culture impacts problem solving, managing people, asking for help etc. can help us remain aware when we are in cross cultural interactions</a:t>
            </a:r>
            <a:r>
              <a:rPr lang="en-GB" sz="1400" dirty="0" smtClean="0">
                <a:latin typeface="Verdana"/>
                <a:ea typeface="Times New Roman"/>
                <a:cs typeface="Arial"/>
              </a:rPr>
              <a:t>.</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Skills:</a:t>
            </a:r>
            <a:endParaRPr lang="en-GB" sz="1400" dirty="0">
              <a:latin typeface="RotisSansSerif"/>
              <a:ea typeface="Times New Roman"/>
              <a:cs typeface="Times New Roman"/>
            </a:endParaRPr>
          </a:p>
          <a:p>
            <a:pPr indent="0">
              <a:lnSpc>
                <a:spcPct val="120000"/>
              </a:lnSpc>
              <a:spcAft>
                <a:spcPts val="0"/>
              </a:spcAft>
              <a:buNone/>
            </a:pPr>
            <a:r>
              <a:rPr lang="en-GB" sz="1400" dirty="0">
                <a:latin typeface="Verdana"/>
                <a:ea typeface="Times New Roman"/>
                <a:cs typeface="Arial"/>
              </a:rPr>
              <a:t>One can have the ‘right’ attitude, considerable self awareness and a lot of knowledge about cultural differences, yet still lack the ability to effectively manage differences. If we have not learnt skills or have had little opportunity to practice, our knowledge and awareness are insufficient to avoid and manage cross cultural land mines</a:t>
            </a:r>
            <a:r>
              <a:rPr lang="en-GB" sz="1400" dirty="0" smtClean="0">
                <a:latin typeface="Verdana"/>
                <a:ea typeface="Times New Roman"/>
                <a:cs typeface="Arial"/>
              </a:rPr>
              <a:t>.</a:t>
            </a:r>
            <a:endParaRPr lang="en-GB" sz="1400" dirty="0">
              <a:latin typeface="RotisSansSerif"/>
              <a:ea typeface="Times New Roman"/>
              <a:cs typeface="Times New Roman"/>
            </a:endParaRPr>
          </a:p>
        </p:txBody>
      </p:sp>
      <p:sp>
        <p:nvSpPr>
          <p:cNvPr id="4" name="Footer Placeholder 3"/>
          <p:cNvSpPr>
            <a:spLocks noGrp="1"/>
          </p:cNvSpPr>
          <p:nvPr>
            <p:ph type="ftr" sz="quarter" idx="3"/>
          </p:nvPr>
        </p:nvSpPr>
        <p:spPr>
          <a:xfrm>
            <a:off x="1987736" y="6356350"/>
            <a:ext cx="7502627" cy="285751"/>
          </a:xfrm>
        </p:spPr>
        <p:txBody>
          <a:bodyPr/>
          <a:lstStyle/>
          <a:p>
            <a:r>
              <a:rPr lang="de-DE" sz="1800" b="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Challenging Stigma and Discrimination</a:t>
            </a:r>
            <a:endParaRPr lang="de-DE"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3</a:t>
            </a:fld>
            <a:endParaRPr lang="de-DE" dirty="0"/>
          </a:p>
        </p:txBody>
      </p:sp>
    </p:spTree>
    <p:extLst>
      <p:ext uri="{BB962C8B-B14F-4D97-AF65-F5344CB8AC3E}">
        <p14:creationId xmlns:p14="http://schemas.microsoft.com/office/powerpoint/2010/main" val="179546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328</Words>
  <Application>Microsoft Office PowerPoint</Application>
  <PresentationFormat>Custom</PresentationFormat>
  <Paragraphs>28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Office-Design</vt:lpstr>
      <vt:lpstr>Non Judgemental Services</vt:lpstr>
      <vt:lpstr>Non Judgemental Services</vt:lpstr>
      <vt:lpstr>Non Judgemental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35</cp:revision>
  <dcterms:created xsi:type="dcterms:W3CDTF">2018-01-09T15:53:15Z</dcterms:created>
  <dcterms:modified xsi:type="dcterms:W3CDTF">2019-03-10T16:04:16Z</dcterms:modified>
</cp:coreProperties>
</file>