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schnitt ohne Titel" id="{506FC1E6-298C-8245-9C4B-6094C4DD5A30}">
          <p14:sldIdLst>
            <p14:sldId id="25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4A0F"/>
    <a:srgbClr val="DAD409"/>
    <a:srgbClr val="3C3C3B"/>
    <a:srgbClr val="006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008"/>
  </p:normalViewPr>
  <p:slideViewPr>
    <p:cSldViewPr snapToGrid="0" snapToObjects="1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82969-F816-0146-915C-AE00420490E7}" type="datetimeFigureOut">
              <a:rPr lang="de-DE" smtClean="0"/>
              <a:t>25.08.2019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BA0C7-F9A9-8C47-888C-FED1A313B7E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377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BA0C7-F9A9-8C47-888C-FED1A313B7E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7644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3" y="428"/>
            <a:ext cx="12190472" cy="6857141"/>
          </a:xfrm>
          <a:prstGeom prst="rect">
            <a:avLst/>
          </a:prstGeom>
          <a:ln w="9525">
            <a:solidFill>
              <a:srgbClr val="E63323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88030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167705"/>
            <a:ext cx="9144000" cy="78532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1" y="4045104"/>
            <a:ext cx="7131992" cy="8080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1">
                <a:solidFill>
                  <a:srgbClr val="3C3C3B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de-DE" dirty="0"/>
              <a:t>Master-</a:t>
            </a:r>
            <a:r>
              <a:rPr lang="de-DE" dirty="0" err="1"/>
              <a:t>Subtitel</a:t>
            </a:r>
            <a:r>
              <a:rPr lang="de-DE" dirty="0"/>
              <a:t> bearbeiten</a:t>
            </a:r>
          </a:p>
        </p:txBody>
      </p:sp>
    </p:spTree>
    <p:extLst>
      <p:ext uri="{BB962C8B-B14F-4D97-AF65-F5344CB8AC3E}">
        <p14:creationId xmlns:p14="http://schemas.microsoft.com/office/powerpoint/2010/main" val="95078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42489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42489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="" xmlns:a16="http://schemas.microsoft.com/office/drawing/2014/main" id="{5125F7D6-4B89-5E4A-9841-BA57CF4DE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308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5">
            <a:extLst>
              <a:ext uri="{FF2B5EF4-FFF2-40B4-BE49-F238E27FC236}">
                <a16:creationId xmlns="" xmlns:a16="http://schemas.microsoft.com/office/drawing/2014/main" id="{4208343C-5CB0-164A-8DC7-6B9060799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587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="" xmlns:a16="http://schemas.microsoft.com/office/drawing/2014/main" id="{9F31742E-7FF4-EA44-AD6D-7C81F1B97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7737" y="6356350"/>
            <a:ext cx="4114800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1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="" xmlns:a16="http://schemas.microsoft.com/office/drawing/2014/main" id="{89150C64-4811-A247-9369-E9A7B54F0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9" name="Gerade Verbindung 8">
            <a:extLst>
              <a:ext uri="{FF2B5EF4-FFF2-40B4-BE49-F238E27FC236}">
                <a16:creationId xmlns="" xmlns:a16="http://schemas.microsoft.com/office/drawing/2014/main" id="{4AD1A2B9-D920-5345-AEF0-0A0F8236548E}"/>
              </a:ext>
            </a:extLst>
          </p:cNvPr>
          <p:cNvCxnSpPr/>
          <p:nvPr userDrawn="1"/>
        </p:nvCxnSpPr>
        <p:spPr>
          <a:xfrm flipV="1">
            <a:off x="1936685" y="6396037"/>
            <a:ext cx="0" cy="206376"/>
          </a:xfrm>
          <a:prstGeom prst="line">
            <a:avLst/>
          </a:prstGeom>
          <a:ln w="9525">
            <a:solidFill>
              <a:srgbClr val="006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16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52537"/>
          </a:xfrm>
        </p:spPr>
        <p:txBody>
          <a:bodyPr/>
          <a:lstStyle>
            <a:lvl1pPr marL="0" indent="0">
              <a:buNone/>
              <a:defRPr sz="2400" b="0" i="1">
                <a:solidFill>
                  <a:srgbClr val="3C3C3B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="" xmlns:a16="http://schemas.microsoft.com/office/drawing/2014/main" id="{6DF3A2F1-3497-CD44-A9FD-A9FFD06D0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7737" y="6356350"/>
            <a:ext cx="4114800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1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="" xmlns:a16="http://schemas.microsoft.com/office/drawing/2014/main" id="{6BDC5C79-0E90-FB43-ABA1-13266A957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9" name="Gerade Verbindung 8">
            <a:extLst>
              <a:ext uri="{FF2B5EF4-FFF2-40B4-BE49-F238E27FC236}">
                <a16:creationId xmlns="" xmlns:a16="http://schemas.microsoft.com/office/drawing/2014/main" id="{954ECC5E-6E65-F246-8E8A-2D4F48C799CB}"/>
              </a:ext>
            </a:extLst>
          </p:cNvPr>
          <p:cNvCxnSpPr/>
          <p:nvPr userDrawn="1"/>
        </p:nvCxnSpPr>
        <p:spPr>
          <a:xfrm flipV="1">
            <a:off x="1936685" y="6396037"/>
            <a:ext cx="0" cy="206376"/>
          </a:xfrm>
          <a:prstGeom prst="line">
            <a:avLst/>
          </a:prstGeom>
          <a:ln w="9525">
            <a:solidFill>
              <a:srgbClr val="006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36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163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163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="" xmlns:a16="http://schemas.microsoft.com/office/drawing/2014/main" id="{F1D6E89B-E30A-C74B-B2EE-4AAE2A573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059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18" y="5451194"/>
            <a:ext cx="474611" cy="384426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838200" y="1825713"/>
            <a:ext cx="10432744" cy="346346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/>
          </p:nvPr>
        </p:nvSpPr>
        <p:spPr>
          <a:xfrm>
            <a:off x="1541066" y="5500965"/>
            <a:ext cx="9729878" cy="398725"/>
          </a:xfrm>
        </p:spPr>
        <p:txBody>
          <a:bodyPr>
            <a:noAutofit/>
          </a:bodyPr>
          <a:lstStyle>
            <a:lvl1pPr marL="0" indent="0">
              <a:buNone/>
              <a:defRPr sz="2000" b="1" i="1">
                <a:solidFill>
                  <a:srgbClr val="8D4A0F"/>
                </a:solidFill>
              </a:defRPr>
            </a:lvl1pPr>
            <a:lvl2pPr marL="457200" indent="0">
              <a:buNone/>
              <a:defRPr sz="1600" b="1" i="1">
                <a:solidFill>
                  <a:srgbClr val="FF0000"/>
                </a:solidFill>
              </a:defRPr>
            </a:lvl2pPr>
            <a:lvl3pPr marL="914400" indent="0">
              <a:buNone/>
              <a:defRPr sz="1600" b="1" i="1">
                <a:solidFill>
                  <a:srgbClr val="FF0000"/>
                </a:solidFill>
              </a:defRPr>
            </a:lvl3pPr>
            <a:lvl4pPr marL="1371600" indent="0">
              <a:buNone/>
              <a:defRPr sz="1600" b="1" i="1">
                <a:solidFill>
                  <a:srgbClr val="FF0000"/>
                </a:solidFill>
              </a:defRPr>
            </a:lvl4pPr>
            <a:lvl5pPr marL="1828800" indent="0">
              <a:buNone/>
              <a:defRPr sz="1600" b="1" i="1"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="" xmlns:a16="http://schemas.microsoft.com/office/drawing/2014/main" id="{A280A1E0-3245-4C40-B5A4-89A366674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57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838200" y="1825714"/>
            <a:ext cx="5161063" cy="344105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1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6192737" y="1825714"/>
            <a:ext cx="5161063" cy="344105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Foliennummernplatzhalter 5">
            <a:extLst>
              <a:ext uri="{FF2B5EF4-FFF2-40B4-BE49-F238E27FC236}">
                <a16:creationId xmlns="" xmlns:a16="http://schemas.microsoft.com/office/drawing/2014/main" id="{CFDAB86C-2374-E141-9310-76BAB7E22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7" name="Bild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83" y="5451194"/>
            <a:ext cx="474611" cy="384426"/>
          </a:xfrm>
          <a:prstGeom prst="rect">
            <a:avLst/>
          </a:prstGeom>
        </p:spPr>
      </p:pic>
      <p:sp>
        <p:nvSpPr>
          <p:cNvPr id="18" name="Textplatzhalter 15"/>
          <p:cNvSpPr>
            <a:spLocks noGrp="1"/>
          </p:cNvSpPr>
          <p:nvPr>
            <p:ph type="body" sz="quarter" idx="15"/>
          </p:nvPr>
        </p:nvSpPr>
        <p:spPr>
          <a:xfrm>
            <a:off x="1541066" y="5500965"/>
            <a:ext cx="4458197" cy="398725"/>
          </a:xfrm>
        </p:spPr>
        <p:txBody>
          <a:bodyPr>
            <a:noAutofit/>
          </a:bodyPr>
          <a:lstStyle>
            <a:lvl1pPr marL="0" indent="0">
              <a:buNone/>
              <a:defRPr sz="2000" b="1" i="1">
                <a:solidFill>
                  <a:srgbClr val="8D4A0F"/>
                </a:solidFill>
              </a:defRPr>
            </a:lvl1pPr>
            <a:lvl2pPr marL="457200" indent="0">
              <a:buNone/>
              <a:defRPr sz="1600" b="1" i="1">
                <a:solidFill>
                  <a:srgbClr val="FF0000"/>
                </a:solidFill>
              </a:defRPr>
            </a:lvl2pPr>
            <a:lvl3pPr marL="914400" indent="0">
              <a:buNone/>
              <a:defRPr sz="1600" b="1" i="1">
                <a:solidFill>
                  <a:srgbClr val="FF0000"/>
                </a:solidFill>
              </a:defRPr>
            </a:lvl3pPr>
            <a:lvl4pPr marL="1371600" indent="0">
              <a:buNone/>
              <a:defRPr sz="1600" b="1" i="1">
                <a:solidFill>
                  <a:srgbClr val="FF0000"/>
                </a:solidFill>
              </a:defRPr>
            </a:lvl4pPr>
            <a:lvl5pPr marL="1828800" indent="0">
              <a:buNone/>
              <a:defRPr sz="1600" b="1" i="1"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Textplatzhalter 15"/>
          <p:cNvSpPr>
            <a:spLocks noGrp="1"/>
          </p:cNvSpPr>
          <p:nvPr>
            <p:ph type="body" sz="quarter" idx="17"/>
          </p:nvPr>
        </p:nvSpPr>
        <p:spPr>
          <a:xfrm>
            <a:off x="6876742" y="5500965"/>
            <a:ext cx="4458197" cy="398725"/>
          </a:xfrm>
        </p:spPr>
        <p:txBody>
          <a:bodyPr>
            <a:noAutofit/>
          </a:bodyPr>
          <a:lstStyle>
            <a:lvl1pPr marL="0" indent="0">
              <a:buNone/>
              <a:defRPr sz="2000" b="1" i="1">
                <a:solidFill>
                  <a:srgbClr val="8D4A0F"/>
                </a:solidFill>
              </a:defRPr>
            </a:lvl1pPr>
            <a:lvl2pPr marL="457200" indent="0">
              <a:buNone/>
              <a:defRPr sz="1600" b="1" i="1">
                <a:solidFill>
                  <a:srgbClr val="FF0000"/>
                </a:solidFill>
              </a:defRPr>
            </a:lvl2pPr>
            <a:lvl3pPr marL="914400" indent="0">
              <a:buNone/>
              <a:defRPr sz="1600" b="1" i="1">
                <a:solidFill>
                  <a:srgbClr val="FF0000"/>
                </a:solidFill>
              </a:defRPr>
            </a:lvl3pPr>
            <a:lvl4pPr marL="1371600" indent="0">
              <a:buNone/>
              <a:defRPr sz="1600" b="1" i="1">
                <a:solidFill>
                  <a:srgbClr val="FF0000"/>
                </a:solidFill>
              </a:defRPr>
            </a:lvl4pPr>
            <a:lvl5pPr marL="1828800" indent="0">
              <a:buNone/>
              <a:defRPr sz="1600" b="1" i="1"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29" y="5451194"/>
            <a:ext cx="474611" cy="38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9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="" xmlns:a16="http://schemas.microsoft.com/office/drawing/2014/main" id="{9D6C8ADD-0AC1-2C4E-90CF-02CF995A3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083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" y="0"/>
            <a:ext cx="12192000" cy="60063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="" xmlns:a16="http://schemas.microsoft.com/office/drawing/2014/main" id="{7AD157D2-4E0C-DD49-8B0D-8E06AEFF4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8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Inhaltsplatzhalter 3"/>
          <p:cNvSpPr>
            <a:spLocks noGrp="1"/>
          </p:cNvSpPr>
          <p:nvPr>
            <p:ph sz="half" idx="13"/>
          </p:nvPr>
        </p:nvSpPr>
        <p:spPr>
          <a:xfrm>
            <a:off x="5183188" y="987425"/>
            <a:ext cx="6170612" cy="48545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="" xmlns:a16="http://schemas.microsoft.com/office/drawing/2014/main" id="{583061C2-A63A-954A-A15D-F2210DDAA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511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64" y="859"/>
            <a:ext cx="12190472" cy="685714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17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87737" y="6356350"/>
            <a:ext cx="4114800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1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413466" y="6356350"/>
            <a:ext cx="471855" cy="2857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0064AE"/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fld id="{FB857C31-4407-F243-840D-76E72942167A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2" name="Gerade Verbindung 11"/>
          <p:cNvCxnSpPr/>
          <p:nvPr userDrawn="1"/>
        </p:nvCxnSpPr>
        <p:spPr>
          <a:xfrm flipV="1">
            <a:off x="1936685" y="6396037"/>
            <a:ext cx="0" cy="206376"/>
          </a:xfrm>
          <a:prstGeom prst="line">
            <a:avLst/>
          </a:prstGeom>
          <a:ln w="9525">
            <a:solidFill>
              <a:srgbClr val="0064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442148" y="6160650"/>
            <a:ext cx="11533482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27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55" r:id="rId7"/>
    <p:sldLayoutId id="2147483658" r:id="rId8"/>
    <p:sldLayoutId id="2147483656" r:id="rId9"/>
    <p:sldLayoutId id="2147483659" r:id="rId10"/>
    <p:sldLayoutId id="214748365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64AE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b="0" i="0" kern="1200">
          <a:solidFill>
            <a:srgbClr val="0064AE"/>
          </a:solidFill>
          <a:latin typeface="Open Sans" charset="0"/>
          <a:ea typeface="Open Sans" charset="0"/>
          <a:cs typeface="Open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rgbClr val="0064AE"/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rgbClr val="0064AE"/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b="0" i="0" kern="1200">
          <a:solidFill>
            <a:srgbClr val="0064AE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b="0" i="0" kern="1200">
          <a:solidFill>
            <a:srgbClr val="0064AE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68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158" userDrawn="1">
          <p15:clr>
            <a:srgbClr val="F26B43"/>
          </p15:clr>
        </p15:guide>
        <p15:guide id="4" orient="horz" pos="4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>
          <a:xfrm>
            <a:off x="554182" y="13778"/>
            <a:ext cx="11083636" cy="734212"/>
          </a:xfrm>
        </p:spPr>
        <p:txBody>
          <a:bodyPr>
            <a:normAutofit/>
          </a:bodyPr>
          <a:lstStyle/>
          <a:p>
            <a:pPr algn="ctr"/>
            <a:r>
              <a:rPr lang="de-DE" sz="4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Resilience</a:t>
            </a:r>
            <a:endParaRPr lang="de-DE" sz="4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Untertitel 10"/>
          <p:cNvSpPr>
            <a:spLocks noGrp="1"/>
          </p:cNvSpPr>
          <p:nvPr>
            <p:ph type="subTitle" idx="1"/>
          </p:nvPr>
        </p:nvSpPr>
        <p:spPr>
          <a:xfrm>
            <a:off x="554182" y="581730"/>
            <a:ext cx="11083636" cy="4586010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20000"/>
              </a:lnSpc>
            </a:pP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Resilience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defined as positive adaptation to the experience of stigma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discrimination.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 who have sex with men experience high rates of psychosocial health problems such as depression, substance use, and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victimisation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may be in part the result of adverse life experiences related to cultural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marginalisation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homophobia. </a:t>
            </a: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MSM show great resilience to both the effects of adversity and of syndemics. Using these natural strengths and resiliencies may enhance HIV prevention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MSM are involved in: challenging social and societal norms &amp; stigmatising and discriminatory behaviour; activism around issues such as HIV/AIDS, civil rights and equal marriage; care of others they personally know as well as care of community and Community Involvement.</a:t>
            </a:r>
          </a:p>
          <a:p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2770951" y="5998660"/>
            <a:ext cx="5763449" cy="346742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Knowing the Community – Cultural Competency</a:t>
            </a:r>
            <a:endParaRPr lang="de-DE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69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-Design">
  <a:themeElements>
    <a:clrScheme name="Benutzerdefiniert 1">
      <a:dk1>
        <a:srgbClr val="3C3C3B"/>
      </a:dk1>
      <a:lt1>
        <a:srgbClr val="FFFFFF"/>
      </a:lt1>
      <a:dk2>
        <a:srgbClr val="0064AE"/>
      </a:dk2>
      <a:lt2>
        <a:srgbClr val="00B0EB"/>
      </a:lt2>
      <a:accent1>
        <a:srgbClr val="83C9F0"/>
      </a:accent1>
      <a:accent2>
        <a:srgbClr val="00A3A6"/>
      </a:accent2>
      <a:accent3>
        <a:srgbClr val="BBD043"/>
      </a:accent3>
      <a:accent4>
        <a:srgbClr val="E2DD09"/>
      </a:accent4>
      <a:accent5>
        <a:srgbClr val="F18847"/>
      </a:accent5>
      <a:accent6>
        <a:srgbClr val="E63323"/>
      </a:accent6>
      <a:hlink>
        <a:srgbClr val="EB608C"/>
      </a:hlink>
      <a:folHlink>
        <a:srgbClr val="59418B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132</Words>
  <Application>Microsoft Office PowerPoint</Application>
  <PresentationFormat>Custom</PresentationFormat>
  <Paragraphs>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Office-Design</vt:lpstr>
      <vt:lpstr>Resilience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Kathrin</dc:creator>
  <cp:lastModifiedBy>Barrie Dwyer</cp:lastModifiedBy>
  <cp:revision>37</cp:revision>
  <dcterms:created xsi:type="dcterms:W3CDTF">2018-01-09T15:53:15Z</dcterms:created>
  <dcterms:modified xsi:type="dcterms:W3CDTF">2019-08-25T14:53:47Z</dcterms:modified>
</cp:coreProperties>
</file>