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6"/>
            <p14:sldId id="257"/>
            <p14:sldId id="258"/>
            <p14:sldId id="259"/>
            <p14:sldId id="260"/>
            <p14:sldId id="261"/>
            <p14:sldId id="262"/>
            <p14:sldId id="263"/>
            <p14:sldId id="264"/>
            <p14:sldId id="26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1</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10</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2</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3</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4</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5</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6</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7</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8</a:t>
            </a:fld>
            <a:endParaRPr lang="de-DE"/>
          </a:p>
        </p:txBody>
      </p:sp>
    </p:spTree>
    <p:extLst>
      <p:ext uri="{BB962C8B-B14F-4D97-AF65-F5344CB8AC3E}">
        <p14:creationId xmlns:p14="http://schemas.microsoft.com/office/powerpoint/2010/main" val="141764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9</a:t>
            </a:fld>
            <a:endParaRPr lang="de-DE"/>
          </a:p>
        </p:txBody>
      </p:sp>
    </p:spTree>
    <p:extLst>
      <p:ext uri="{BB962C8B-B14F-4D97-AF65-F5344CB8AC3E}">
        <p14:creationId xmlns:p14="http://schemas.microsoft.com/office/powerpoint/2010/main" val="141764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xmlns=""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xmlns=""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xmlns=""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a16="http://schemas.microsoft.com/office/drawing/2014/main" xmlns=""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a16="http://schemas.microsoft.com/office/drawing/2014/main" xmlns=""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xmlns=""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avidstuart.org/care-pla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fridaymonday.org.uk/" TargetMode="External"/><Relationship Id="rId5" Type="http://schemas.openxmlformats.org/officeDocument/2006/relationships/hyperlink" Target="http://www.dean.st/chemsex-support" TargetMode="External"/><Relationship Id="rId4" Type="http://schemas.openxmlformats.org/officeDocument/2006/relationships/hyperlink" Target="http://www.davidstuart.org/chemsex-first-ai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346298"/>
            <a:ext cx="11083636" cy="734212"/>
          </a:xfrm>
        </p:spPr>
        <p:txBody>
          <a:bodyPr>
            <a:normAutofit fontScale="90000"/>
          </a:bodyPr>
          <a:lstStyle/>
          <a:p>
            <a:pPr>
              <a:spcAft>
                <a:spcPts val="0"/>
              </a:spcAft>
            </a:pPr>
            <a:r>
              <a:rPr lang="en-GB" sz="4400" dirty="0" smtClean="0">
                <a:latin typeface="Verdana"/>
                <a:ea typeface="Times New Roman"/>
                <a:cs typeface="Arial"/>
              </a:rPr>
              <a:t>ChemSex</a:t>
            </a:r>
            <a:r>
              <a:rPr lang="en-GB" sz="4400" dirty="0">
                <a:latin typeface="Verdana"/>
                <a:ea typeface="Times New Roman"/>
                <a:cs typeface="Arial"/>
              </a:rPr>
              <a:t>: Main drugs used: GHB/GBL</a:t>
            </a:r>
            <a:endParaRPr lang="en-GB" sz="4400" dirty="0">
              <a:latin typeface="RotisSansSerif"/>
              <a:ea typeface="Times New Roman"/>
              <a:cs typeface="Times New Roman"/>
            </a:endParaRPr>
          </a:p>
        </p:txBody>
      </p:sp>
      <p:sp>
        <p:nvSpPr>
          <p:cNvPr id="11" name="Untertitel 10"/>
          <p:cNvSpPr>
            <a:spLocks noGrp="1"/>
          </p:cNvSpPr>
          <p:nvPr>
            <p:ph type="subTitle" idx="1"/>
          </p:nvPr>
        </p:nvSpPr>
        <p:spPr>
          <a:xfrm>
            <a:off x="554182" y="1191490"/>
            <a:ext cx="11083636" cy="3796145"/>
          </a:xfrm>
        </p:spPr>
        <p:txBody>
          <a:bodyPr>
            <a:normAutofit fontScale="92500" lnSpcReduction="20000"/>
          </a:bodyPr>
          <a:lstStyle/>
          <a:p>
            <a:pPr>
              <a:spcAft>
                <a:spcPts val="0"/>
              </a:spcAft>
            </a:pPr>
            <a:r>
              <a:rPr lang="en-GB" dirty="0">
                <a:latin typeface="Verdana"/>
                <a:ea typeface="Times New Roman"/>
                <a:cs typeface="Arial"/>
              </a:rPr>
              <a:t> </a:t>
            </a:r>
            <a:endParaRPr lang="en-GB" dirty="0">
              <a:latin typeface="RotisSansSerif"/>
              <a:ea typeface="Times New Roman"/>
              <a:cs typeface="Times New Roman"/>
            </a:endParaRPr>
          </a:p>
          <a:p>
            <a:pPr marL="342900" lvl="0" indent="-342900">
              <a:spcAft>
                <a:spcPts val="0"/>
              </a:spcAft>
              <a:buFont typeface="Symbol"/>
              <a:buChar char=""/>
            </a:pPr>
            <a:r>
              <a:rPr lang="en-GB" dirty="0">
                <a:latin typeface="Verdana"/>
                <a:ea typeface="Times New Roman"/>
                <a:cs typeface="Arial"/>
              </a:rPr>
              <a:t>Also known as G or Gina</a:t>
            </a:r>
            <a:endParaRPr lang="en-GB" dirty="0">
              <a:latin typeface="RotisSansSerif"/>
              <a:ea typeface="Times New Roman"/>
              <a:cs typeface="Times New Roman"/>
            </a:endParaRPr>
          </a:p>
          <a:p>
            <a:pPr marL="342900" lvl="0" indent="-342900">
              <a:spcAft>
                <a:spcPts val="0"/>
              </a:spcAft>
              <a:buFont typeface="Symbol"/>
              <a:buChar char=""/>
            </a:pPr>
            <a:endParaRPr lang="en-GB" dirty="0" smtClean="0">
              <a:latin typeface="Verdana"/>
              <a:ea typeface="Times New Roman"/>
              <a:cs typeface="Arial"/>
            </a:endParaRPr>
          </a:p>
          <a:p>
            <a:pPr marL="342900" lvl="0" indent="-342900">
              <a:spcAft>
                <a:spcPts val="0"/>
              </a:spcAft>
              <a:buFont typeface="Symbol"/>
              <a:buChar char=""/>
            </a:pPr>
            <a:r>
              <a:rPr lang="en-GB" dirty="0" smtClean="0">
                <a:latin typeface="Verdana"/>
                <a:ea typeface="Times New Roman"/>
                <a:cs typeface="Arial"/>
              </a:rPr>
              <a:t>Depressant </a:t>
            </a:r>
            <a:r>
              <a:rPr lang="en-GB" dirty="0">
                <a:latin typeface="Verdana"/>
                <a:ea typeface="Times New Roman"/>
                <a:cs typeface="Arial"/>
              </a:rPr>
              <a:t>drugs or ‘downers’</a:t>
            </a:r>
            <a:endParaRPr lang="en-GB" dirty="0">
              <a:latin typeface="RotisSansSerif"/>
              <a:ea typeface="Times New Roman"/>
              <a:cs typeface="Times New Roman"/>
            </a:endParaRPr>
          </a:p>
          <a:p>
            <a:pPr marL="342900" lvl="0" indent="-342900">
              <a:spcAft>
                <a:spcPts val="0"/>
              </a:spcAft>
              <a:buFont typeface="Symbol"/>
              <a:buChar char=""/>
            </a:pPr>
            <a:endParaRPr lang="en-GB" dirty="0" smtClean="0">
              <a:latin typeface="Verdana"/>
              <a:ea typeface="Times New Roman"/>
              <a:cs typeface="Arial"/>
            </a:endParaRPr>
          </a:p>
          <a:p>
            <a:pPr marL="342900" lvl="0" indent="-342900">
              <a:spcAft>
                <a:spcPts val="0"/>
              </a:spcAft>
              <a:buFont typeface="Symbol"/>
              <a:buChar char=""/>
            </a:pPr>
            <a:r>
              <a:rPr lang="en-GB" dirty="0" smtClean="0">
                <a:latin typeface="Verdana"/>
                <a:ea typeface="Times New Roman"/>
                <a:cs typeface="Arial"/>
              </a:rPr>
              <a:t>Have </a:t>
            </a:r>
            <a:r>
              <a:rPr lang="en-GB" dirty="0">
                <a:latin typeface="Verdana"/>
                <a:ea typeface="Times New Roman"/>
                <a:cs typeface="Arial"/>
              </a:rPr>
              <a:t>a sedative and euphoric effect similar to being drunk</a:t>
            </a:r>
            <a:endParaRPr lang="en-GB" dirty="0">
              <a:latin typeface="RotisSansSerif"/>
              <a:ea typeface="Times New Roman"/>
              <a:cs typeface="Times New Roman"/>
            </a:endParaRPr>
          </a:p>
          <a:p>
            <a:pPr marL="342900" lvl="0" indent="-342900">
              <a:spcAft>
                <a:spcPts val="0"/>
              </a:spcAft>
              <a:buFont typeface="Symbol"/>
              <a:buChar char=""/>
            </a:pPr>
            <a:endParaRPr lang="en-GB" dirty="0" smtClean="0">
              <a:latin typeface="Verdana"/>
              <a:ea typeface="Times New Roman"/>
              <a:cs typeface="Arial"/>
            </a:endParaRPr>
          </a:p>
          <a:p>
            <a:pPr marL="342900" lvl="0" indent="-342900">
              <a:spcAft>
                <a:spcPts val="0"/>
              </a:spcAft>
              <a:buFont typeface="Symbol"/>
              <a:buChar char=""/>
            </a:pPr>
            <a:r>
              <a:rPr lang="en-GB" dirty="0" smtClean="0">
                <a:latin typeface="Verdana"/>
                <a:ea typeface="Times New Roman"/>
                <a:cs typeface="Arial"/>
              </a:rPr>
              <a:t>Overdoses </a:t>
            </a:r>
            <a:r>
              <a:rPr lang="en-GB" dirty="0">
                <a:latin typeface="Verdana"/>
                <a:ea typeface="Times New Roman"/>
                <a:cs typeface="Arial"/>
              </a:rPr>
              <a:t>can be common as its hard to know what is a ‘safe dose</a:t>
            </a:r>
            <a:r>
              <a:rPr lang="en-GB" dirty="0" smtClean="0">
                <a:latin typeface="Verdana"/>
                <a:ea typeface="Times New Roman"/>
                <a:cs typeface="Arial"/>
              </a:rPr>
              <a:t>’</a:t>
            </a:r>
          </a:p>
          <a:p>
            <a:pPr marL="342900" lvl="0" indent="-342900">
              <a:spcAft>
                <a:spcPts val="0"/>
              </a:spcAft>
              <a:buFont typeface="Symbol"/>
              <a:buChar char=""/>
            </a:pPr>
            <a:endParaRPr lang="en-GB" dirty="0">
              <a:latin typeface="Verdana"/>
              <a:ea typeface="Times New Roman"/>
              <a:cs typeface="Arial"/>
            </a:endParaRPr>
          </a:p>
          <a:p>
            <a:pPr marL="342900" lvl="0" indent="-342900">
              <a:spcAft>
                <a:spcPts val="0"/>
              </a:spcAft>
              <a:buFont typeface="Symbol"/>
              <a:buChar char=""/>
            </a:pPr>
            <a:r>
              <a:rPr lang="en-GB" dirty="0" smtClean="0">
                <a:latin typeface="Verdana"/>
                <a:ea typeface="Times New Roman"/>
                <a:cs typeface="Arial"/>
              </a:rPr>
              <a:t>Is used as ‘knock out drops’ in peoples drinks at bars and parties</a:t>
            </a:r>
            <a:endParaRPr lang="en-GB" dirty="0">
              <a:latin typeface="RotisSansSerif"/>
              <a:ea typeface="Times New Roman"/>
              <a:cs typeface="Times New Roman"/>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769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803632"/>
          </a:xfrm>
        </p:spPr>
        <p:txBody>
          <a:bodyPr>
            <a:normAutofit/>
          </a:bodyPr>
          <a:lstStyle/>
          <a:p>
            <a:pPr algn="ctr">
              <a:spcAft>
                <a:spcPts val="0"/>
              </a:spcAft>
            </a:pPr>
            <a:r>
              <a:rPr lang="en-GB" sz="4200" dirty="0" smtClean="0">
                <a:latin typeface="Verdana"/>
                <a:ea typeface="Times New Roman"/>
                <a:cs typeface="Arial"/>
              </a:rPr>
              <a:t>ChemSex: How to help</a:t>
            </a:r>
            <a:endParaRPr lang="en-GB" sz="4200" dirty="0">
              <a:latin typeface="RotisSansSerif"/>
              <a:ea typeface="Times New Roman"/>
              <a:cs typeface="Times New Roman"/>
            </a:endParaRPr>
          </a:p>
        </p:txBody>
      </p:sp>
      <p:sp>
        <p:nvSpPr>
          <p:cNvPr id="11" name="Untertitel 10"/>
          <p:cNvSpPr>
            <a:spLocks noGrp="1"/>
          </p:cNvSpPr>
          <p:nvPr>
            <p:ph type="subTitle" idx="1"/>
          </p:nvPr>
        </p:nvSpPr>
        <p:spPr>
          <a:xfrm>
            <a:off x="554182" y="1094511"/>
            <a:ext cx="11083636" cy="4197928"/>
          </a:xfrm>
        </p:spPr>
        <p:txBody>
          <a:bodyPr>
            <a:normAutofit fontScale="62500" lnSpcReduction="20000"/>
          </a:bodyPr>
          <a:lstStyle/>
          <a:p>
            <a:pPr lvl="0">
              <a:lnSpc>
                <a:spcPct val="100000"/>
              </a:lnSpc>
              <a:spcAft>
                <a:spcPts val="0"/>
              </a:spcAft>
            </a:pPr>
            <a:endParaRPr lang="en-GB" dirty="0" smtClean="0">
              <a:latin typeface="Verdana"/>
              <a:ea typeface="Times New Roman"/>
              <a:cs typeface="Arial"/>
            </a:endParaRPr>
          </a:p>
          <a:p>
            <a:pPr marL="342900" lvl="0" indent="-342900">
              <a:spcAft>
                <a:spcPts val="0"/>
              </a:spcAft>
              <a:buFont typeface="Symbol"/>
              <a:buChar char=""/>
            </a:pPr>
            <a:r>
              <a:rPr lang="en-GB" sz="3100" dirty="0" smtClean="0">
                <a:latin typeface="Verdana"/>
                <a:ea typeface="Times New Roman"/>
                <a:cs typeface="Arial"/>
              </a:rPr>
              <a:t>Refer </a:t>
            </a:r>
            <a:r>
              <a:rPr lang="en-GB" sz="3100" dirty="0">
                <a:latin typeface="Verdana"/>
                <a:ea typeface="Times New Roman"/>
                <a:cs typeface="Arial"/>
              </a:rPr>
              <a:t>to appropriate local services</a:t>
            </a:r>
            <a:endParaRPr lang="en-GB" sz="3100" dirty="0">
              <a:latin typeface="RotisSansSerif"/>
              <a:ea typeface="Times New Roman"/>
              <a:cs typeface="Times New Roman"/>
            </a:endParaRPr>
          </a:p>
          <a:p>
            <a:pPr>
              <a:spcAft>
                <a:spcPts val="0"/>
              </a:spcAft>
            </a:pPr>
            <a:r>
              <a:rPr lang="en-GB" sz="3100" dirty="0">
                <a:latin typeface="Verdana"/>
                <a:ea typeface="Times New Roman"/>
                <a:cs typeface="Arial"/>
              </a:rPr>
              <a:t> </a:t>
            </a:r>
            <a:endParaRPr lang="en-GB" sz="3100" dirty="0">
              <a:latin typeface="RotisSansSerif"/>
              <a:ea typeface="Times New Roman"/>
              <a:cs typeface="Times New Roman"/>
            </a:endParaRPr>
          </a:p>
          <a:p>
            <a:pPr marL="342900" lvl="0" indent="-342900">
              <a:spcAft>
                <a:spcPts val="0"/>
              </a:spcAft>
              <a:buFont typeface="Symbol"/>
              <a:buChar char=""/>
            </a:pPr>
            <a:r>
              <a:rPr lang="en-GB" sz="3100" dirty="0">
                <a:latin typeface="Verdana"/>
                <a:ea typeface="Times New Roman"/>
                <a:cs typeface="Arial"/>
              </a:rPr>
              <a:t>Read the E-Learning module to find out more about the drugs used and their safer use</a:t>
            </a:r>
            <a:endParaRPr lang="en-GB" sz="3100" dirty="0">
              <a:latin typeface="RotisSansSerif"/>
              <a:ea typeface="Times New Roman"/>
              <a:cs typeface="Times New Roman"/>
            </a:endParaRPr>
          </a:p>
          <a:p>
            <a:pPr>
              <a:spcAft>
                <a:spcPts val="0"/>
              </a:spcAft>
            </a:pPr>
            <a:r>
              <a:rPr lang="en-GB" sz="3100" dirty="0">
                <a:latin typeface="Verdana"/>
                <a:ea typeface="Times New Roman"/>
                <a:cs typeface="Arial"/>
              </a:rPr>
              <a:t> </a:t>
            </a:r>
            <a:endParaRPr lang="en-GB" sz="3100" dirty="0">
              <a:latin typeface="RotisSansSerif"/>
              <a:ea typeface="Times New Roman"/>
              <a:cs typeface="Times New Roman"/>
            </a:endParaRPr>
          </a:p>
          <a:p>
            <a:pPr marL="342900" lvl="0" indent="-342900">
              <a:spcAft>
                <a:spcPts val="0"/>
              </a:spcAft>
              <a:buFont typeface="Symbol"/>
              <a:buChar char=""/>
            </a:pPr>
            <a:r>
              <a:rPr lang="en-GB" sz="3100" dirty="0">
                <a:latin typeface="Verdana"/>
                <a:ea typeface="Times New Roman"/>
                <a:cs typeface="Arial"/>
              </a:rPr>
              <a:t>David Stuarts </a:t>
            </a:r>
            <a:r>
              <a:rPr lang="en-GB" sz="3100" dirty="0" smtClean="0">
                <a:latin typeface="Verdana"/>
                <a:ea typeface="Times New Roman"/>
                <a:cs typeface="Arial"/>
              </a:rPr>
              <a:t>ChemSex </a:t>
            </a:r>
            <a:r>
              <a:rPr lang="en-GB" sz="3100" dirty="0">
                <a:latin typeface="Verdana"/>
                <a:ea typeface="Times New Roman"/>
                <a:cs typeface="Arial"/>
              </a:rPr>
              <a:t>Care Plan – </a:t>
            </a:r>
            <a:r>
              <a:rPr lang="en-GB" sz="3100" u="sng" dirty="0">
                <a:solidFill>
                  <a:srgbClr val="0000FF"/>
                </a:solidFill>
                <a:latin typeface="Verdana"/>
                <a:ea typeface="Times New Roman"/>
                <a:cs typeface="Arial"/>
                <a:hlinkClick r:id="rId3"/>
              </a:rPr>
              <a:t>www.davidstuart.org/care-plan</a:t>
            </a:r>
            <a:endParaRPr lang="en-GB" sz="3100" dirty="0">
              <a:latin typeface="RotisSansSerif"/>
              <a:ea typeface="Times New Roman"/>
              <a:cs typeface="Times New Roman"/>
            </a:endParaRPr>
          </a:p>
          <a:p>
            <a:pPr marL="457200">
              <a:spcAft>
                <a:spcPts val="0"/>
              </a:spcAft>
            </a:pPr>
            <a:r>
              <a:rPr lang="en-GB" sz="3100" dirty="0">
                <a:latin typeface="Verdana"/>
                <a:ea typeface="Times New Roman"/>
                <a:cs typeface="Arial"/>
              </a:rPr>
              <a:t> </a:t>
            </a:r>
            <a:endParaRPr lang="en-GB" sz="3100" dirty="0">
              <a:latin typeface="RotisSansSerif"/>
              <a:ea typeface="Times New Roman"/>
              <a:cs typeface="Times New Roman"/>
            </a:endParaRPr>
          </a:p>
          <a:p>
            <a:pPr marL="342900" lvl="0" indent="-342900">
              <a:spcAft>
                <a:spcPts val="0"/>
              </a:spcAft>
              <a:buFont typeface="Symbol"/>
              <a:buChar char=""/>
            </a:pPr>
            <a:r>
              <a:rPr lang="en-GB" sz="3100" dirty="0">
                <a:latin typeface="Verdana"/>
                <a:ea typeface="Times New Roman"/>
                <a:cs typeface="Arial"/>
              </a:rPr>
              <a:t>David Stuarts </a:t>
            </a:r>
            <a:r>
              <a:rPr lang="en-GB" sz="3100" dirty="0" err="1">
                <a:latin typeface="Verdana"/>
                <a:ea typeface="Times New Roman"/>
                <a:cs typeface="Arial"/>
              </a:rPr>
              <a:t>ChemSex</a:t>
            </a:r>
            <a:r>
              <a:rPr lang="en-GB" sz="3100" dirty="0">
                <a:latin typeface="Verdana"/>
                <a:ea typeface="Times New Roman"/>
                <a:cs typeface="Arial"/>
              </a:rPr>
              <a:t> First Aid – </a:t>
            </a:r>
            <a:r>
              <a:rPr lang="en-GB" sz="3100" u="sng" dirty="0">
                <a:solidFill>
                  <a:srgbClr val="0000FF"/>
                </a:solidFill>
                <a:latin typeface="Verdana"/>
                <a:ea typeface="Times New Roman"/>
                <a:cs typeface="Arial"/>
                <a:hlinkClick r:id="rId4"/>
              </a:rPr>
              <a:t>www.davidstuart.org/chemsex-first-aid</a:t>
            </a:r>
            <a:endParaRPr lang="en-GB" sz="3100" dirty="0">
              <a:latin typeface="RotisSansSerif"/>
              <a:ea typeface="Times New Roman"/>
              <a:cs typeface="Times New Roman"/>
            </a:endParaRPr>
          </a:p>
          <a:p>
            <a:pPr marL="457200">
              <a:spcAft>
                <a:spcPts val="0"/>
              </a:spcAft>
            </a:pPr>
            <a:r>
              <a:rPr lang="en-GB" sz="3100" dirty="0">
                <a:latin typeface="Verdana"/>
                <a:ea typeface="Times New Roman"/>
                <a:cs typeface="Arial"/>
              </a:rPr>
              <a:t> </a:t>
            </a:r>
            <a:endParaRPr lang="en-GB" sz="3100" dirty="0">
              <a:latin typeface="RotisSansSerif"/>
              <a:ea typeface="Times New Roman"/>
              <a:cs typeface="Times New Roman"/>
            </a:endParaRPr>
          </a:p>
          <a:p>
            <a:pPr marL="342900" lvl="0" indent="-342900">
              <a:spcAft>
                <a:spcPts val="0"/>
              </a:spcAft>
              <a:buFont typeface="Symbol"/>
              <a:buChar char=""/>
            </a:pPr>
            <a:r>
              <a:rPr lang="en-GB" sz="3100" dirty="0">
                <a:latin typeface="Verdana"/>
                <a:ea typeface="Times New Roman"/>
                <a:cs typeface="Arial"/>
              </a:rPr>
              <a:t>56 Dean </a:t>
            </a:r>
            <a:r>
              <a:rPr lang="en-GB" sz="3100">
                <a:latin typeface="Verdana"/>
                <a:ea typeface="Times New Roman"/>
                <a:cs typeface="Arial"/>
              </a:rPr>
              <a:t>Street </a:t>
            </a:r>
            <a:r>
              <a:rPr lang="en-GB" sz="3100" smtClean="0">
                <a:latin typeface="Verdana"/>
                <a:ea typeface="Times New Roman"/>
                <a:cs typeface="Arial"/>
              </a:rPr>
              <a:t>ChemSex </a:t>
            </a:r>
            <a:r>
              <a:rPr lang="en-GB" sz="3100" dirty="0">
                <a:latin typeface="Verdana"/>
                <a:ea typeface="Times New Roman"/>
                <a:cs typeface="Arial"/>
              </a:rPr>
              <a:t>pages – </a:t>
            </a:r>
            <a:r>
              <a:rPr lang="en-GB" sz="3100" u="sng" dirty="0">
                <a:solidFill>
                  <a:srgbClr val="0000FF"/>
                </a:solidFill>
                <a:latin typeface="Verdana"/>
                <a:ea typeface="Times New Roman"/>
                <a:cs typeface="Arial"/>
                <a:hlinkClick r:id="rId5"/>
              </a:rPr>
              <a:t>www.dean.st/chemsex-support</a:t>
            </a:r>
            <a:endParaRPr lang="en-GB" sz="3100" dirty="0">
              <a:latin typeface="RotisSansSerif"/>
              <a:ea typeface="Times New Roman"/>
              <a:cs typeface="Times New Roman"/>
            </a:endParaRPr>
          </a:p>
          <a:p>
            <a:pPr marL="457200">
              <a:spcAft>
                <a:spcPts val="0"/>
              </a:spcAft>
            </a:pPr>
            <a:r>
              <a:rPr lang="en-GB" sz="3100" dirty="0">
                <a:latin typeface="Verdana"/>
                <a:ea typeface="Times New Roman"/>
                <a:cs typeface="Arial"/>
              </a:rPr>
              <a:t> </a:t>
            </a:r>
            <a:endParaRPr lang="en-GB" sz="3100" dirty="0">
              <a:latin typeface="RotisSansSerif"/>
              <a:ea typeface="Times New Roman"/>
              <a:cs typeface="Times New Roman"/>
            </a:endParaRPr>
          </a:p>
          <a:p>
            <a:pPr marL="342900" lvl="0" indent="-342900">
              <a:spcAft>
                <a:spcPts val="0"/>
              </a:spcAft>
              <a:buFont typeface="Symbol"/>
              <a:buChar char=""/>
            </a:pPr>
            <a:r>
              <a:rPr lang="en-GB" sz="3100" dirty="0">
                <a:latin typeface="Verdana"/>
                <a:ea typeface="Times New Roman"/>
                <a:cs typeface="Arial"/>
              </a:rPr>
              <a:t>THT </a:t>
            </a:r>
            <a:r>
              <a:rPr lang="en-GB" sz="3100" dirty="0" err="1">
                <a:latin typeface="Verdana"/>
                <a:ea typeface="Times New Roman"/>
                <a:cs typeface="Arial"/>
              </a:rPr>
              <a:t>fridaymonday</a:t>
            </a:r>
            <a:r>
              <a:rPr lang="en-GB" sz="3100" dirty="0">
                <a:latin typeface="Verdana"/>
                <a:ea typeface="Times New Roman"/>
                <a:cs typeface="Arial"/>
              </a:rPr>
              <a:t> – </a:t>
            </a:r>
            <a:r>
              <a:rPr lang="en-GB" sz="3100" u="sng" dirty="0">
                <a:solidFill>
                  <a:srgbClr val="0000FF"/>
                </a:solidFill>
                <a:latin typeface="Verdana"/>
                <a:ea typeface="Times New Roman"/>
                <a:cs typeface="Arial"/>
                <a:hlinkClick r:id="rId6"/>
              </a:rPr>
              <a:t>www.fridaymonday.org.uk</a:t>
            </a:r>
            <a:endParaRPr lang="en-GB" sz="3100" dirty="0">
              <a:latin typeface="RotisSansSerif"/>
              <a:ea typeface="Times New Roman"/>
              <a:cs typeface="Times New Roman"/>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410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346298"/>
            <a:ext cx="11083636" cy="734212"/>
          </a:xfrm>
        </p:spPr>
        <p:txBody>
          <a:bodyPr>
            <a:normAutofit fontScale="90000"/>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Main drugs used: </a:t>
            </a:r>
            <a:r>
              <a:rPr lang="en-GB" sz="3600" dirty="0" smtClean="0">
                <a:latin typeface="Verdana"/>
                <a:ea typeface="Times New Roman"/>
                <a:cs typeface="Arial"/>
              </a:rPr>
              <a:t>Methamphetamine</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427025"/>
            <a:ext cx="11083636" cy="3796145"/>
          </a:xfrm>
        </p:spPr>
        <p:txBody>
          <a:bodyPr>
            <a:normAutofit lnSpcReduction="10000"/>
          </a:bodyPr>
          <a:lstStyle/>
          <a:p>
            <a:pPr marL="342900" indent="-342900">
              <a:spcAft>
                <a:spcPts val="0"/>
              </a:spcAft>
              <a:buFont typeface="Arial" panose="020B0604020202020204" pitchFamily="34" charset="0"/>
              <a:buChar char="•"/>
            </a:pPr>
            <a:r>
              <a:rPr lang="en-GB" dirty="0">
                <a:latin typeface="Verdana"/>
                <a:ea typeface="Times New Roman"/>
                <a:cs typeface="Arial"/>
              </a:rPr>
              <a:t> </a:t>
            </a:r>
            <a:r>
              <a:rPr lang="en-GB" dirty="0" smtClean="0">
                <a:latin typeface="Verdana"/>
                <a:ea typeface="Times New Roman"/>
                <a:cs typeface="Arial"/>
              </a:rPr>
              <a:t>Also known as Crystal Meth, T or Tina</a:t>
            </a:r>
            <a:endParaRPr lang="en-GB" dirty="0" smtClean="0">
              <a:latin typeface="RotisSansSerif"/>
              <a:ea typeface="Times New Roman"/>
              <a:cs typeface="Times New Roman"/>
            </a:endParaRPr>
          </a:p>
          <a:p>
            <a:pPr marL="342900" lvl="0" indent="-342900">
              <a:spcAft>
                <a:spcPts val="0"/>
              </a:spcAft>
              <a:buFont typeface="Arial" panose="020B0604020202020204" pitchFamily="34" charset="0"/>
              <a:buChar char="•"/>
            </a:pPr>
            <a:endParaRPr lang="en-GB" dirty="0" smtClean="0">
              <a:latin typeface="Verdana"/>
              <a:ea typeface="Times New Roman"/>
              <a:cs typeface="Arial"/>
            </a:endParaRPr>
          </a:p>
          <a:p>
            <a:pPr marL="342900" lvl="0" indent="-342900">
              <a:spcAft>
                <a:spcPts val="0"/>
              </a:spcAft>
              <a:buFont typeface="Arial" panose="020B0604020202020204" pitchFamily="34" charset="0"/>
              <a:buChar char="•"/>
            </a:pPr>
            <a:r>
              <a:rPr lang="en-GB" dirty="0" smtClean="0">
                <a:latin typeface="Verdana"/>
                <a:ea typeface="Times New Roman"/>
                <a:cs typeface="Arial"/>
              </a:rPr>
              <a:t>Super </a:t>
            </a:r>
            <a:r>
              <a:rPr lang="en-GB" dirty="0">
                <a:latin typeface="Verdana"/>
                <a:ea typeface="Times New Roman"/>
                <a:cs typeface="Arial"/>
              </a:rPr>
              <a:t>strength stimulant drug</a:t>
            </a:r>
            <a:endParaRPr lang="en-GB" dirty="0">
              <a:latin typeface="RotisSansSerif"/>
              <a:ea typeface="Times New Roman"/>
              <a:cs typeface="Times New Roman"/>
            </a:endParaRPr>
          </a:p>
          <a:p>
            <a:pPr marL="342900" lvl="0" indent="-342900">
              <a:spcAft>
                <a:spcPts val="0"/>
              </a:spcAft>
              <a:buFont typeface="Arial" panose="020B0604020202020204" pitchFamily="34" charset="0"/>
              <a:buChar char="•"/>
            </a:pPr>
            <a:endParaRPr lang="en-GB" dirty="0" smtClean="0">
              <a:latin typeface="Verdana"/>
              <a:ea typeface="Times New Roman"/>
              <a:cs typeface="Arial"/>
            </a:endParaRPr>
          </a:p>
          <a:p>
            <a:pPr marL="342900" lvl="0" indent="-342900">
              <a:spcAft>
                <a:spcPts val="0"/>
              </a:spcAft>
              <a:buFont typeface="Arial" panose="020B0604020202020204" pitchFamily="34" charset="0"/>
              <a:buChar char="•"/>
            </a:pPr>
            <a:r>
              <a:rPr lang="en-GB" dirty="0" smtClean="0">
                <a:latin typeface="Verdana"/>
                <a:ea typeface="Times New Roman"/>
                <a:cs typeface="Arial"/>
              </a:rPr>
              <a:t>Releases </a:t>
            </a:r>
            <a:r>
              <a:rPr lang="en-GB" dirty="0">
                <a:latin typeface="Verdana"/>
                <a:ea typeface="Times New Roman"/>
                <a:cs typeface="Arial"/>
              </a:rPr>
              <a:t>‘stress’ hormone Norpinephrine and ‘feel good’ hormones Dopamine and Serotonin into the blood stream.</a:t>
            </a:r>
            <a:endParaRPr lang="en-GB" dirty="0">
              <a:latin typeface="RotisSansSerif"/>
              <a:ea typeface="Times New Roman"/>
              <a:cs typeface="Times New Roman"/>
            </a:endParaRPr>
          </a:p>
          <a:p>
            <a:pPr marL="342900" lvl="0" indent="-342900">
              <a:spcAft>
                <a:spcPts val="0"/>
              </a:spcAft>
              <a:buFont typeface="Arial" panose="020B0604020202020204" pitchFamily="34" charset="0"/>
              <a:buChar char="•"/>
            </a:pPr>
            <a:endParaRPr lang="en-GB" dirty="0" smtClean="0">
              <a:latin typeface="Verdana"/>
              <a:ea typeface="Times New Roman"/>
              <a:cs typeface="Arial"/>
            </a:endParaRPr>
          </a:p>
          <a:p>
            <a:pPr marL="342900" lvl="0" indent="-342900">
              <a:spcAft>
                <a:spcPts val="0"/>
              </a:spcAft>
              <a:buFont typeface="Arial" panose="020B0604020202020204" pitchFamily="34" charset="0"/>
              <a:buChar char="•"/>
            </a:pPr>
            <a:r>
              <a:rPr lang="en-GB" dirty="0" smtClean="0">
                <a:latin typeface="Verdana"/>
                <a:ea typeface="Times New Roman"/>
                <a:cs typeface="Arial"/>
              </a:rPr>
              <a:t>Increases </a:t>
            </a:r>
            <a:r>
              <a:rPr lang="en-GB">
                <a:latin typeface="Verdana"/>
                <a:ea typeface="Times New Roman"/>
                <a:cs typeface="Arial"/>
              </a:rPr>
              <a:t>body </a:t>
            </a:r>
            <a:r>
              <a:rPr lang="en-GB" smtClean="0">
                <a:latin typeface="Verdana"/>
                <a:ea typeface="Times New Roman"/>
                <a:cs typeface="Arial"/>
              </a:rPr>
              <a:t>temperature, </a:t>
            </a:r>
            <a:r>
              <a:rPr lang="en-GB" dirty="0">
                <a:latin typeface="Verdana"/>
                <a:ea typeface="Times New Roman"/>
                <a:cs typeface="Arial"/>
              </a:rPr>
              <a:t>heart beat and blood pressure so increases risk of heart attack, stroke or comas.</a:t>
            </a:r>
            <a:endParaRPr lang="en-GB" dirty="0">
              <a:latin typeface="RotisSansSerif"/>
              <a:ea typeface="Times New Roman"/>
              <a:cs typeface="Times New Roman"/>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526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734212"/>
          </a:xfrm>
        </p:spPr>
        <p:txBody>
          <a:bodyPr>
            <a:normAutofit/>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Main drugs used: </a:t>
            </a:r>
            <a:r>
              <a:rPr lang="en-GB" sz="3600" dirty="0" smtClean="0">
                <a:latin typeface="Verdana"/>
                <a:ea typeface="Times New Roman"/>
                <a:cs typeface="Arial"/>
              </a:rPr>
              <a:t>Mephedrone</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011236"/>
            <a:ext cx="11083636" cy="4156508"/>
          </a:xfrm>
        </p:spPr>
        <p:txBody>
          <a:bodyPr>
            <a:normAutofit lnSpcReduction="10000"/>
          </a:bodyPr>
          <a:lstStyle/>
          <a:p>
            <a:pPr marL="342900" lvl="0" indent="-342900">
              <a:lnSpc>
                <a:spcPct val="110000"/>
              </a:lnSpc>
              <a:spcAft>
                <a:spcPts val="0"/>
              </a:spcAft>
              <a:buFont typeface="Symbol"/>
              <a:buChar char=""/>
            </a:pPr>
            <a:r>
              <a:rPr lang="en-GB" dirty="0" smtClean="0">
                <a:latin typeface="Verdana"/>
                <a:ea typeface="Times New Roman"/>
                <a:cs typeface="Arial"/>
              </a:rPr>
              <a:t>Also </a:t>
            </a:r>
            <a:r>
              <a:rPr lang="en-GB" dirty="0">
                <a:latin typeface="Verdana"/>
                <a:ea typeface="Times New Roman"/>
                <a:cs typeface="Arial"/>
              </a:rPr>
              <a:t>known as Meow </a:t>
            </a:r>
            <a:r>
              <a:rPr lang="en-GB" dirty="0" err="1">
                <a:latin typeface="Verdana"/>
                <a:ea typeface="Times New Roman"/>
                <a:cs typeface="Arial"/>
              </a:rPr>
              <a:t>Meow</a:t>
            </a:r>
            <a:endParaRPr lang="en-GB" dirty="0">
              <a:latin typeface="RotisSansSerif"/>
              <a:ea typeface="Times New Roman"/>
              <a:cs typeface="Times New Roman"/>
            </a:endParaRPr>
          </a:p>
          <a:p>
            <a:pPr marL="342900" lvl="0" indent="-342900">
              <a:lnSpc>
                <a:spcPct val="110000"/>
              </a:lnSpc>
              <a:spcAft>
                <a:spcPts val="0"/>
              </a:spcAft>
              <a:buFont typeface="Symbol"/>
              <a:buChar char=""/>
            </a:pPr>
            <a:endParaRPr lang="en-GB" sz="1500" dirty="0" smtClean="0">
              <a:latin typeface="Verdana"/>
              <a:ea typeface="Times New Roman"/>
              <a:cs typeface="Arial"/>
            </a:endParaRPr>
          </a:p>
          <a:p>
            <a:pPr marL="342900" lvl="0" indent="-342900">
              <a:lnSpc>
                <a:spcPct val="110000"/>
              </a:lnSpc>
              <a:spcAft>
                <a:spcPts val="0"/>
              </a:spcAft>
              <a:buFont typeface="Symbol"/>
              <a:buChar char=""/>
            </a:pPr>
            <a:r>
              <a:rPr lang="en-GB" dirty="0" smtClean="0">
                <a:latin typeface="Verdana"/>
                <a:ea typeface="Times New Roman"/>
                <a:cs typeface="Arial"/>
              </a:rPr>
              <a:t>Stimulant </a:t>
            </a:r>
            <a:r>
              <a:rPr lang="en-GB" dirty="0">
                <a:latin typeface="Verdana"/>
                <a:ea typeface="Times New Roman"/>
                <a:cs typeface="Arial"/>
              </a:rPr>
              <a:t>drug similar to amphetamines</a:t>
            </a:r>
            <a:endParaRPr lang="en-GB" dirty="0">
              <a:latin typeface="RotisSansSerif"/>
              <a:ea typeface="Times New Roman"/>
              <a:cs typeface="Times New Roman"/>
            </a:endParaRPr>
          </a:p>
          <a:p>
            <a:pPr marL="342900" lvl="0" indent="-342900">
              <a:lnSpc>
                <a:spcPct val="110000"/>
              </a:lnSpc>
              <a:spcAft>
                <a:spcPts val="0"/>
              </a:spcAft>
              <a:buFont typeface="Symbol"/>
              <a:buChar char=""/>
            </a:pPr>
            <a:endParaRPr lang="en-GB" sz="1500" dirty="0" smtClean="0">
              <a:latin typeface="Verdana"/>
              <a:ea typeface="Times New Roman"/>
              <a:cs typeface="Arial"/>
            </a:endParaRPr>
          </a:p>
          <a:p>
            <a:pPr marL="342900" lvl="0" indent="-342900">
              <a:lnSpc>
                <a:spcPct val="110000"/>
              </a:lnSpc>
              <a:spcAft>
                <a:spcPts val="0"/>
              </a:spcAft>
              <a:buFont typeface="Symbol"/>
              <a:buChar char=""/>
            </a:pPr>
            <a:r>
              <a:rPr lang="en-GB" dirty="0" smtClean="0">
                <a:latin typeface="Verdana"/>
                <a:ea typeface="Times New Roman"/>
                <a:cs typeface="Arial"/>
              </a:rPr>
              <a:t>Induces </a:t>
            </a:r>
            <a:r>
              <a:rPr lang="en-GB" dirty="0">
                <a:latin typeface="Verdana"/>
                <a:ea typeface="Times New Roman"/>
                <a:cs typeface="Arial"/>
              </a:rPr>
              <a:t>euphoria, alertness, confidence, feelings of empathy to people around you as well as making you feel horny and talkative.</a:t>
            </a:r>
            <a:endParaRPr lang="en-GB" dirty="0">
              <a:latin typeface="RotisSansSerif"/>
              <a:ea typeface="Times New Roman"/>
              <a:cs typeface="Times New Roman"/>
            </a:endParaRPr>
          </a:p>
          <a:p>
            <a:pPr marL="342900" lvl="0" indent="-342900">
              <a:lnSpc>
                <a:spcPct val="110000"/>
              </a:lnSpc>
              <a:spcAft>
                <a:spcPts val="0"/>
              </a:spcAft>
              <a:buFont typeface="Symbol"/>
              <a:buChar char=""/>
            </a:pPr>
            <a:endParaRPr lang="en-GB" sz="1500" dirty="0" smtClean="0">
              <a:latin typeface="Verdana"/>
              <a:ea typeface="Times New Roman"/>
              <a:cs typeface="Arial"/>
            </a:endParaRPr>
          </a:p>
          <a:p>
            <a:pPr marL="342900" lvl="0" indent="-342900">
              <a:lnSpc>
                <a:spcPct val="110000"/>
              </a:lnSpc>
              <a:spcAft>
                <a:spcPts val="0"/>
              </a:spcAft>
              <a:buFont typeface="Symbol"/>
              <a:buChar char=""/>
            </a:pPr>
            <a:r>
              <a:rPr lang="en-GB" dirty="0" smtClean="0">
                <a:latin typeface="Verdana"/>
                <a:ea typeface="Times New Roman"/>
                <a:cs typeface="Arial"/>
              </a:rPr>
              <a:t>Powerful </a:t>
            </a:r>
            <a:r>
              <a:rPr lang="en-GB" dirty="0">
                <a:latin typeface="Verdana"/>
                <a:ea typeface="Times New Roman"/>
                <a:cs typeface="Arial"/>
              </a:rPr>
              <a:t>comedown, with tiredness, depression and no ability to concentrate for a few days after taking it. Mixing it with alcohol causes problems.</a:t>
            </a:r>
            <a:endParaRPr lang="en-GB" dirty="0">
              <a:latin typeface="RotisSansSerif"/>
              <a:ea typeface="Times New Roman"/>
              <a:cs typeface="Times New Roman"/>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64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734212"/>
          </a:xfrm>
        </p:spPr>
        <p:txBody>
          <a:bodyPr>
            <a:normAutofit/>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Main drugs used: </a:t>
            </a:r>
            <a:r>
              <a:rPr lang="en-GB" sz="3600" dirty="0" smtClean="0">
                <a:latin typeface="Verdana"/>
                <a:ea typeface="Times New Roman"/>
                <a:cs typeface="Arial"/>
              </a:rPr>
              <a:t>Ketamine</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135931"/>
            <a:ext cx="11083636" cy="4156508"/>
          </a:xfrm>
        </p:spPr>
        <p:txBody>
          <a:bodyPr>
            <a:normAutofit/>
          </a:bodyPr>
          <a:lstStyle/>
          <a:p>
            <a:pPr marL="342900" lvl="0" indent="-342900">
              <a:lnSpc>
                <a:spcPct val="100000"/>
              </a:lnSpc>
              <a:spcAft>
                <a:spcPts val="0"/>
              </a:spcAft>
              <a:buFont typeface="Symbol"/>
              <a:buChar char=""/>
            </a:pPr>
            <a:r>
              <a:rPr lang="en-GB" dirty="0">
                <a:latin typeface="Verdana"/>
                <a:ea typeface="Times New Roman"/>
                <a:cs typeface="Arial"/>
              </a:rPr>
              <a:t>Also known as K or Special K</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An </a:t>
            </a:r>
            <a:r>
              <a:rPr lang="en-GB" dirty="0">
                <a:latin typeface="Verdana"/>
                <a:ea typeface="Times New Roman"/>
                <a:cs typeface="Arial"/>
              </a:rPr>
              <a:t>anaesthetic drug, also </a:t>
            </a:r>
            <a:r>
              <a:rPr lang="en-GB" dirty="0" smtClean="0">
                <a:latin typeface="Verdana"/>
                <a:ea typeface="Times New Roman"/>
                <a:cs typeface="Arial"/>
              </a:rPr>
              <a:t>known </a:t>
            </a:r>
            <a:r>
              <a:rPr lang="en-GB" dirty="0">
                <a:latin typeface="Verdana"/>
                <a:ea typeface="Times New Roman"/>
                <a:cs typeface="Arial"/>
              </a:rPr>
              <a:t>as a horse tranquiliser.</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Users </a:t>
            </a:r>
            <a:r>
              <a:rPr lang="en-GB" dirty="0">
                <a:latin typeface="Verdana"/>
                <a:ea typeface="Times New Roman"/>
                <a:cs typeface="Arial"/>
              </a:rPr>
              <a:t>feel ‘high’, numb, have ‘out of body’ experiences </a:t>
            </a:r>
            <a:endParaRPr lang="en-GB" dirty="0" smtClean="0">
              <a:latin typeface="Verdana"/>
              <a:ea typeface="Times New Roman"/>
              <a:cs typeface="Arial"/>
            </a:endParaRPr>
          </a:p>
          <a:p>
            <a:pPr lvl="0">
              <a:lnSpc>
                <a:spcPct val="100000"/>
              </a:lnSpc>
              <a:spcAft>
                <a:spcPts val="0"/>
              </a:spcAft>
            </a:pPr>
            <a:r>
              <a:rPr lang="en-GB" dirty="0" smtClean="0">
                <a:latin typeface="Verdana"/>
                <a:ea typeface="Times New Roman"/>
                <a:cs typeface="Arial"/>
              </a:rPr>
              <a:t>   (</a:t>
            </a:r>
            <a:r>
              <a:rPr lang="en-GB" dirty="0">
                <a:latin typeface="Verdana"/>
                <a:ea typeface="Times New Roman"/>
                <a:cs typeface="Arial"/>
              </a:rPr>
              <a:t>known as k-holes)</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K-Holes </a:t>
            </a:r>
            <a:r>
              <a:rPr lang="en-GB" dirty="0">
                <a:latin typeface="Verdana"/>
                <a:ea typeface="Times New Roman"/>
                <a:cs typeface="Arial"/>
              </a:rPr>
              <a:t>can lead to swallowing and breathing difficulties and sexual and physical assaults can happen while under the affects of K.</a:t>
            </a:r>
            <a:endParaRPr lang="en-GB" dirty="0">
              <a:latin typeface="RotisSansSerif"/>
              <a:ea typeface="Times New Roman"/>
              <a:cs typeface="Times New Roman"/>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7541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734212"/>
          </a:xfrm>
        </p:spPr>
        <p:txBody>
          <a:bodyPr>
            <a:normAutofit fontScale="90000"/>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a:t>
            </a:r>
            <a:r>
              <a:rPr lang="en-GB" sz="3600" dirty="0" smtClean="0">
                <a:latin typeface="Verdana"/>
                <a:ea typeface="Times New Roman"/>
                <a:cs typeface="Arial"/>
              </a:rPr>
              <a:t>How the drugs are </a:t>
            </a:r>
            <a:r>
              <a:rPr lang="en-GB" sz="3600" dirty="0">
                <a:latin typeface="Verdana"/>
                <a:ea typeface="Times New Roman"/>
                <a:cs typeface="Arial"/>
              </a:rPr>
              <a:t>used: </a:t>
            </a:r>
            <a:r>
              <a:rPr lang="en-GB" sz="3600" dirty="0" smtClean="0">
                <a:latin typeface="Verdana"/>
                <a:ea typeface="Times New Roman"/>
                <a:cs typeface="Arial"/>
              </a:rPr>
              <a:t>Injection</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523999"/>
            <a:ext cx="11083636" cy="3768439"/>
          </a:xfrm>
        </p:spPr>
        <p:txBody>
          <a:bodyPr>
            <a:normAutofit/>
          </a:bodyPr>
          <a:lstStyle/>
          <a:p>
            <a:pPr marL="342900" lvl="0" indent="-342900">
              <a:lnSpc>
                <a:spcPct val="100000"/>
              </a:lnSpc>
              <a:spcAft>
                <a:spcPts val="0"/>
              </a:spcAft>
              <a:buFont typeface="Symbol"/>
              <a:buChar char=""/>
            </a:pPr>
            <a:r>
              <a:rPr lang="en-GB" dirty="0">
                <a:latin typeface="Verdana"/>
                <a:ea typeface="Times New Roman"/>
                <a:cs typeface="Arial"/>
              </a:rPr>
              <a:t>Also known as </a:t>
            </a:r>
            <a:r>
              <a:rPr lang="en-GB" dirty="0" smtClean="0">
                <a:latin typeface="Verdana"/>
                <a:ea typeface="Times New Roman"/>
                <a:cs typeface="Arial"/>
              </a:rPr>
              <a:t>‘Slamming’</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Carries risk of HIV and Hep C transmission if needles, spoons, filters or water are shared</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Use own syringe and utensils – a new syringe for every shot.</a:t>
            </a:r>
            <a:endParaRPr lang="en-GB" sz="1400" dirty="0" smtClean="0">
              <a:latin typeface="Verdana"/>
              <a:ea typeface="Times New Roman"/>
              <a:cs typeface="Arial"/>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058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734212"/>
          </a:xfrm>
        </p:spPr>
        <p:txBody>
          <a:bodyPr>
            <a:normAutofit fontScale="90000"/>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a:t>
            </a:r>
            <a:r>
              <a:rPr lang="en-GB" sz="3600" dirty="0" smtClean="0">
                <a:latin typeface="Verdana"/>
                <a:ea typeface="Times New Roman"/>
                <a:cs typeface="Arial"/>
              </a:rPr>
              <a:t>How the drugs are </a:t>
            </a:r>
            <a:r>
              <a:rPr lang="en-GB" sz="3600" dirty="0">
                <a:latin typeface="Verdana"/>
                <a:ea typeface="Times New Roman"/>
                <a:cs typeface="Arial"/>
              </a:rPr>
              <a:t>used: </a:t>
            </a:r>
            <a:r>
              <a:rPr lang="en-GB" sz="3600" dirty="0" smtClean="0">
                <a:latin typeface="Verdana"/>
                <a:ea typeface="Times New Roman"/>
                <a:cs typeface="Arial"/>
              </a:rPr>
              <a:t>Snorting</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523999"/>
            <a:ext cx="11083636" cy="3768439"/>
          </a:xfrm>
        </p:spPr>
        <p:txBody>
          <a:bodyPr>
            <a:normAutofit/>
          </a:bodyPr>
          <a:lstStyle/>
          <a:p>
            <a:pPr marL="342900" lvl="0" indent="-342900">
              <a:lnSpc>
                <a:spcPct val="100000"/>
              </a:lnSpc>
              <a:spcAft>
                <a:spcPts val="0"/>
              </a:spcAft>
              <a:buFont typeface="Symbol"/>
              <a:buChar char=""/>
            </a:pPr>
            <a:r>
              <a:rPr lang="en-GB" dirty="0" smtClean="0">
                <a:latin typeface="Verdana"/>
                <a:ea typeface="Times New Roman"/>
                <a:cs typeface="Arial"/>
              </a:rPr>
              <a:t>Cocaine, Crystal Meth, Mephedrone, Speed and Heroin are all snorted</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Carries risk of HIV and Hep C transmission if tubes shared</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Use own tube – never use banknotes.</a:t>
            </a:r>
            <a:endParaRPr lang="en-GB" sz="1400" dirty="0" smtClean="0">
              <a:latin typeface="Verdana"/>
              <a:ea typeface="Times New Roman"/>
              <a:cs typeface="Arial"/>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075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734212"/>
          </a:xfrm>
        </p:spPr>
        <p:txBody>
          <a:bodyPr>
            <a:normAutofit fontScale="90000"/>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a:t>
            </a:r>
            <a:r>
              <a:rPr lang="en-GB" sz="3600" dirty="0" smtClean="0">
                <a:latin typeface="Verdana"/>
                <a:ea typeface="Times New Roman"/>
                <a:cs typeface="Arial"/>
              </a:rPr>
              <a:t>How the drugs are </a:t>
            </a:r>
            <a:r>
              <a:rPr lang="en-GB" sz="3600" dirty="0">
                <a:latin typeface="Verdana"/>
                <a:ea typeface="Times New Roman"/>
                <a:cs typeface="Arial"/>
              </a:rPr>
              <a:t>used: </a:t>
            </a:r>
            <a:r>
              <a:rPr lang="en-GB" sz="3600" dirty="0" smtClean="0">
                <a:latin typeface="Verdana"/>
                <a:ea typeface="Times New Roman"/>
                <a:cs typeface="Arial"/>
              </a:rPr>
              <a:t>Smoking</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523999"/>
            <a:ext cx="11083636" cy="3768439"/>
          </a:xfrm>
        </p:spPr>
        <p:txBody>
          <a:bodyPr>
            <a:normAutofit/>
          </a:bodyPr>
          <a:lstStyle/>
          <a:p>
            <a:pPr marL="342900" lvl="0" indent="-342900">
              <a:lnSpc>
                <a:spcPct val="100000"/>
              </a:lnSpc>
              <a:spcAft>
                <a:spcPts val="0"/>
              </a:spcAft>
              <a:buFont typeface="Symbol"/>
              <a:buChar char=""/>
            </a:pPr>
            <a:r>
              <a:rPr lang="en-GB" dirty="0" smtClean="0">
                <a:latin typeface="Verdana"/>
                <a:ea typeface="Times New Roman"/>
                <a:cs typeface="Arial"/>
              </a:rPr>
              <a:t>Cocaine, Crystal Meth and Heroin are all smoked</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Carries risk of Hep C transmission if pipes shared because of high temperatures causing mouth blisters</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Use own pipe – never share with anyone else.</a:t>
            </a:r>
            <a:endParaRPr lang="en-GB" sz="1400" dirty="0" smtClean="0">
              <a:latin typeface="Verdana"/>
              <a:ea typeface="Times New Roman"/>
              <a:cs typeface="Arial"/>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13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1039158"/>
          </a:xfrm>
        </p:spPr>
        <p:txBody>
          <a:bodyPr>
            <a:normAutofit fontScale="90000"/>
          </a:bodyPr>
          <a:lstStyle/>
          <a:p>
            <a:pPr>
              <a:spcAft>
                <a:spcPts val="0"/>
              </a:spcAft>
            </a:pPr>
            <a:r>
              <a:rPr lang="en-GB" sz="3600" dirty="0" smtClean="0">
                <a:latin typeface="Verdana"/>
                <a:ea typeface="Times New Roman"/>
                <a:cs typeface="Arial"/>
              </a:rPr>
              <a:t>ChemSex</a:t>
            </a:r>
            <a:r>
              <a:rPr lang="en-GB" sz="3600" dirty="0">
                <a:latin typeface="Verdana"/>
                <a:ea typeface="Times New Roman"/>
                <a:cs typeface="Arial"/>
              </a:rPr>
              <a:t>: </a:t>
            </a:r>
            <a:r>
              <a:rPr lang="en-GB" sz="3600" dirty="0" smtClean="0">
                <a:latin typeface="Verdana"/>
                <a:ea typeface="Times New Roman"/>
                <a:cs typeface="Arial"/>
              </a:rPr>
              <a:t>How the drugs are </a:t>
            </a:r>
            <a:r>
              <a:rPr lang="en-GB" sz="3600" dirty="0">
                <a:latin typeface="Verdana"/>
                <a:ea typeface="Times New Roman"/>
                <a:cs typeface="Arial"/>
              </a:rPr>
              <a:t>used: </a:t>
            </a:r>
            <a:r>
              <a:rPr lang="en-GB" sz="3600" dirty="0" smtClean="0">
                <a:latin typeface="Verdana"/>
                <a:ea typeface="Times New Roman"/>
                <a:cs typeface="Arial"/>
              </a:rPr>
              <a:t/>
            </a:r>
            <a:br>
              <a:rPr lang="en-GB" sz="3600" dirty="0" smtClean="0">
                <a:latin typeface="Verdana"/>
                <a:ea typeface="Times New Roman"/>
                <a:cs typeface="Arial"/>
              </a:rPr>
            </a:br>
            <a:r>
              <a:rPr lang="en-GB" sz="3600" dirty="0" smtClean="0">
                <a:latin typeface="Verdana"/>
                <a:ea typeface="Times New Roman"/>
                <a:cs typeface="Arial"/>
              </a:rPr>
              <a:t>Swallowing and anal ingestion</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523999"/>
            <a:ext cx="11083636" cy="3768439"/>
          </a:xfrm>
        </p:spPr>
        <p:txBody>
          <a:bodyPr>
            <a:normAutofit/>
          </a:bodyPr>
          <a:lstStyle/>
          <a:p>
            <a:pPr marL="342900" lvl="0" indent="-342900">
              <a:lnSpc>
                <a:spcPct val="100000"/>
              </a:lnSpc>
              <a:spcAft>
                <a:spcPts val="0"/>
              </a:spcAft>
              <a:buFont typeface="Symbol"/>
              <a:buChar char=""/>
            </a:pPr>
            <a:r>
              <a:rPr lang="en-GB" dirty="0" smtClean="0">
                <a:latin typeface="Verdana"/>
                <a:ea typeface="Times New Roman"/>
                <a:cs typeface="Arial"/>
              </a:rPr>
              <a:t>Pill and liquid forms of many drugs are swallowed.</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Anal use (booty bumping) can irritate the anal lining, cause bleeds and increase risk of HIV and Hep C transmission.</a:t>
            </a:r>
            <a:endParaRPr lang="en-GB" dirty="0">
              <a:latin typeface="RotisSansSerif"/>
              <a:ea typeface="Times New Roman"/>
              <a:cs typeface="Times New Roman"/>
            </a:endParaRPr>
          </a:p>
          <a:p>
            <a:pPr marL="342900" lvl="0" indent="-342900">
              <a:lnSpc>
                <a:spcPct val="100000"/>
              </a:lnSpc>
              <a:spcAft>
                <a:spcPts val="0"/>
              </a:spcAft>
              <a:buFont typeface="Symbol"/>
              <a:buChar char=""/>
            </a:pPr>
            <a:endParaRPr lang="en-GB" sz="1400" dirty="0" smtClean="0">
              <a:latin typeface="Verdana"/>
              <a:ea typeface="Times New Roman"/>
              <a:cs typeface="Arial"/>
            </a:endParaRPr>
          </a:p>
          <a:p>
            <a:pPr marL="342900" lvl="0" indent="-342900">
              <a:lnSpc>
                <a:spcPct val="100000"/>
              </a:lnSpc>
              <a:spcAft>
                <a:spcPts val="0"/>
              </a:spcAft>
              <a:buFont typeface="Symbol"/>
              <a:buChar char=""/>
            </a:pPr>
            <a:r>
              <a:rPr lang="en-GB" dirty="0" smtClean="0">
                <a:latin typeface="Verdana"/>
                <a:ea typeface="Times New Roman"/>
                <a:cs typeface="Arial"/>
              </a:rPr>
              <a:t>Less control over amounts taken and their effects, but less damage caused to the body i.e. nose, lungs and veins. Measure out amounts taken carefully and remember how much taken to avoid overdosing.</a:t>
            </a:r>
            <a:endParaRPr lang="en-GB" sz="1400" dirty="0" smtClean="0">
              <a:latin typeface="Verdana"/>
              <a:ea typeface="Times New Roman"/>
              <a:cs typeface="Arial"/>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52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290878"/>
            <a:ext cx="11083636" cy="1039158"/>
          </a:xfrm>
        </p:spPr>
        <p:txBody>
          <a:bodyPr>
            <a:normAutofit/>
          </a:bodyPr>
          <a:lstStyle/>
          <a:p>
            <a:pPr>
              <a:spcAft>
                <a:spcPts val="0"/>
              </a:spcAft>
            </a:pPr>
            <a:r>
              <a:rPr lang="en-GB" sz="3600" dirty="0" smtClean="0">
                <a:latin typeface="Verdana"/>
                <a:ea typeface="Times New Roman"/>
                <a:cs typeface="Arial"/>
              </a:rPr>
              <a:t>EMIS 2017 data on chemsex in Europe</a:t>
            </a:r>
            <a:endParaRPr lang="en-GB" sz="3600" dirty="0">
              <a:latin typeface="RotisSansSerif"/>
              <a:ea typeface="Times New Roman"/>
              <a:cs typeface="Times New Roman"/>
            </a:endParaRPr>
          </a:p>
        </p:txBody>
      </p:sp>
      <p:sp>
        <p:nvSpPr>
          <p:cNvPr id="11" name="Untertitel 10"/>
          <p:cNvSpPr>
            <a:spLocks noGrp="1"/>
          </p:cNvSpPr>
          <p:nvPr>
            <p:ph type="subTitle" idx="1"/>
          </p:nvPr>
        </p:nvSpPr>
        <p:spPr>
          <a:xfrm>
            <a:off x="554182" y="1523999"/>
            <a:ext cx="11083636" cy="3768439"/>
          </a:xfrm>
        </p:spPr>
        <p:txBody>
          <a:bodyPr>
            <a:normAutofit/>
          </a:bodyPr>
          <a:lstStyle/>
          <a:p>
            <a:pPr lvl="0">
              <a:lnSpc>
                <a:spcPct val="100000"/>
              </a:lnSpc>
              <a:spcAft>
                <a:spcPts val="0"/>
              </a:spcAft>
            </a:pPr>
            <a:endParaRPr lang="en-GB" dirty="0">
              <a:latin typeface="Verdana"/>
              <a:ea typeface="Times New Roman"/>
              <a:cs typeface="Arial"/>
            </a:endParaRPr>
          </a:p>
          <a:p>
            <a:pPr lvl="0" algn="ctr">
              <a:lnSpc>
                <a:spcPct val="100000"/>
              </a:lnSpc>
              <a:spcAft>
                <a:spcPts val="0"/>
              </a:spcAft>
            </a:pPr>
            <a:r>
              <a:rPr lang="en-GB" dirty="0" smtClean="0">
                <a:latin typeface="Verdana"/>
                <a:ea typeface="Times New Roman"/>
                <a:cs typeface="Arial"/>
              </a:rPr>
              <a:t>{Data to be included after it’s publication}</a:t>
            </a: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229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406</Words>
  <Application>Microsoft Office PowerPoint</Application>
  <PresentationFormat>Custom</PresentationFormat>
  <Paragraphs>96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Office-Design</vt:lpstr>
      <vt:lpstr>ChemSex: Main drugs used: GHB/GBL</vt:lpstr>
      <vt:lpstr>ChemSex: Main drugs used: Methamphetamine</vt:lpstr>
      <vt:lpstr>ChemSex: Main drugs used: Mephedrone</vt:lpstr>
      <vt:lpstr>ChemSex: Main drugs used: Ketamine</vt:lpstr>
      <vt:lpstr>ChemSex: How the drugs are used: Injection</vt:lpstr>
      <vt:lpstr>ChemSex: How the drugs are used: Snorting</vt:lpstr>
      <vt:lpstr>ChemSex: How the drugs are used: Smoking</vt:lpstr>
      <vt:lpstr>ChemSex: How the drugs are used:  Swallowing and anal ingestion</vt:lpstr>
      <vt:lpstr>EMIS 2017 data on chemsex in Europe</vt:lpstr>
      <vt:lpstr>ChemSex: How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39</cp:revision>
  <dcterms:created xsi:type="dcterms:W3CDTF">2018-01-09T15:53:15Z</dcterms:created>
  <dcterms:modified xsi:type="dcterms:W3CDTF">2019-08-25T16:03:48Z</dcterms:modified>
</cp:coreProperties>
</file>