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56"/>
            <p14:sldId id="257"/>
            <p14:sldId id="258"/>
            <p14:sldId id="25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08"/>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1</a:t>
            </a:fld>
            <a:endParaRPr lang="de-DE"/>
          </a:p>
        </p:txBody>
      </p:sp>
    </p:spTree>
    <p:extLst>
      <p:ext uri="{BB962C8B-B14F-4D97-AF65-F5344CB8AC3E}">
        <p14:creationId xmlns:p14="http://schemas.microsoft.com/office/powerpoint/2010/main" val="141764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xmlns=""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xmlns=""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xmlns=""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a16="http://schemas.microsoft.com/office/drawing/2014/main" xmlns=""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a16="http://schemas.microsoft.com/office/drawing/2014/main" xmlns=""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xmlns=""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pttest.eu/" TargetMode="External"/><Relationship Id="rId2" Type="http://schemas.openxmlformats.org/officeDocument/2006/relationships/hyperlink" Target="https://eurohivedat.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54182" y="346298"/>
            <a:ext cx="11083636" cy="734212"/>
          </a:xfrm>
        </p:spPr>
        <p:txBody>
          <a:bodyPr>
            <a:normAutofit/>
          </a:bodyPr>
          <a:lstStyle/>
          <a:p>
            <a:pPr algn="ctr"/>
            <a:r>
              <a:rPr lang="de-DE" sz="4400" dirty="0" smtClean="0">
                <a:latin typeface="Verdana" panose="020B0604030504040204" pitchFamily="34" charset="0"/>
                <a:ea typeface="Verdana" panose="020B0604030504040204" pitchFamily="34" charset="0"/>
                <a:cs typeface="Verdana" panose="020B0604030504040204" pitchFamily="34" charset="0"/>
              </a:rPr>
              <a:t>Frontline Interventions</a:t>
            </a:r>
            <a:endParaRPr lang="de-DE" sz="4400" dirty="0">
              <a:latin typeface="Verdana" panose="020B0604030504040204" pitchFamily="34" charset="0"/>
              <a:ea typeface="Verdana" panose="020B0604030504040204" pitchFamily="34" charset="0"/>
              <a:cs typeface="Verdana" panose="020B0604030504040204" pitchFamily="34" charset="0"/>
            </a:endParaRPr>
          </a:p>
        </p:txBody>
      </p:sp>
      <p:sp>
        <p:nvSpPr>
          <p:cNvPr id="11" name="Untertitel 10"/>
          <p:cNvSpPr>
            <a:spLocks noGrp="1"/>
          </p:cNvSpPr>
          <p:nvPr>
            <p:ph type="subTitle" idx="1"/>
          </p:nvPr>
        </p:nvSpPr>
        <p:spPr>
          <a:xfrm>
            <a:off x="554182" y="1191490"/>
            <a:ext cx="11083636" cy="3796145"/>
          </a:xfrm>
        </p:spPr>
        <p:txBody>
          <a:bodyPr>
            <a:normAutofit lnSpcReduction="10000"/>
          </a:bodyPr>
          <a:lstStyle/>
          <a:p>
            <a:pPr algn="ctr"/>
            <a:r>
              <a:rPr lang="en-GB" b="1" dirty="0"/>
              <a:t>1to1 or Group – Information and/or Advice</a:t>
            </a:r>
            <a:endParaRPr lang="en-GB" dirty="0"/>
          </a:p>
          <a:p>
            <a:r>
              <a:rPr lang="en-GB" dirty="0"/>
              <a:t> </a:t>
            </a:r>
          </a:p>
          <a:p>
            <a:r>
              <a:rPr lang="en-GB" dirty="0"/>
              <a:t>To give information or advice to a person or a group of people on a range of social or personal issues.</a:t>
            </a:r>
          </a:p>
          <a:p>
            <a:r>
              <a:rPr lang="en-GB" dirty="0"/>
              <a:t> </a:t>
            </a:r>
          </a:p>
          <a:p>
            <a:r>
              <a:rPr lang="en-GB" dirty="0"/>
              <a:t>Online Outreach: To perform this task in an online forum via a website or online app.</a:t>
            </a:r>
          </a:p>
          <a:p>
            <a:r>
              <a:rPr lang="en-GB" dirty="0"/>
              <a:t> </a:t>
            </a:r>
          </a:p>
          <a:p>
            <a:r>
              <a:rPr lang="en-GB" dirty="0"/>
              <a:t>They are usually a one off intervention</a:t>
            </a:r>
            <a:r>
              <a:rPr lang="en-GB" dirty="0" smtClean="0"/>
              <a:t>.</a:t>
            </a:r>
            <a:endParaRPr lang="en-GB" dirty="0"/>
          </a:p>
        </p:txBody>
      </p:sp>
      <p:sp>
        <p:nvSpPr>
          <p:cNvPr id="12" name="Textplatzhalter 11"/>
          <p:cNvSpPr>
            <a:spLocks noGrp="1"/>
          </p:cNvSpPr>
          <p:nvPr>
            <p:ph type="body" sz="quarter" idx="13"/>
          </p:nvPr>
        </p:nvSpPr>
        <p:spPr>
          <a:xfrm>
            <a:off x="2770951" y="5998660"/>
            <a:ext cx="4184031" cy="346742"/>
          </a:xfrm>
        </p:spPr>
        <p:txBody>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Prevention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769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0"/>
            <a:ext cx="10515600" cy="798657"/>
          </a:xfrm>
        </p:spPr>
        <p:txBody>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Frontline Interventions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71055" y="1011377"/>
            <a:ext cx="11402290" cy="5070768"/>
          </a:xfrm>
        </p:spPr>
        <p:txBody>
          <a:bodyPr>
            <a:normAutofit fontScale="85000" lnSpcReduction="10000"/>
          </a:bodyPr>
          <a:lstStyle/>
          <a:p>
            <a:pPr marL="0" indent="0" algn="ctr">
              <a:buNone/>
            </a:pPr>
            <a:r>
              <a:rPr lang="en-GB" b="1" dirty="0"/>
              <a:t>Motivational Interviewing (MI)</a:t>
            </a:r>
            <a:endParaRPr lang="en-GB" dirty="0"/>
          </a:p>
          <a:p>
            <a:pPr marL="0" indent="0">
              <a:buNone/>
            </a:pPr>
            <a:endParaRPr lang="en-GB" dirty="0"/>
          </a:p>
          <a:p>
            <a:r>
              <a:rPr lang="en-GB" dirty="0"/>
              <a:t>Motivational Interviewing is a brief treatment model designed to help clients low in motivation to change and realise the need for change with self identified risk behaviours.</a:t>
            </a:r>
          </a:p>
          <a:p>
            <a:pPr marL="0" indent="0">
              <a:buNone/>
            </a:pPr>
            <a:endParaRPr lang="en-GB" dirty="0"/>
          </a:p>
          <a:p>
            <a:r>
              <a:rPr lang="en-GB" dirty="0"/>
              <a:t>1to1 Therapeutic work (Counselling)</a:t>
            </a:r>
          </a:p>
          <a:p>
            <a:pPr marL="0" indent="0">
              <a:buNone/>
            </a:pPr>
            <a:r>
              <a:rPr lang="en-GB" dirty="0"/>
              <a:t>Assisting and guiding clients/people, especially by a trained person on a professional basis, to resolve personal, social or psychological issues, problems or difficulties. Usually a multiple session intervention, although single sessions of counselling usually given alongside HIV testing.</a:t>
            </a:r>
          </a:p>
          <a:p>
            <a:pPr marL="0" indent="0">
              <a:buNone/>
            </a:pPr>
            <a:endParaRPr lang="en-GB" dirty="0"/>
          </a:p>
          <a:p>
            <a:r>
              <a:rPr lang="en-GB" dirty="0"/>
              <a:t>Group Therapeutic work (Groupwork)</a:t>
            </a:r>
          </a:p>
          <a:p>
            <a:pPr marL="0" indent="0">
              <a:buNone/>
            </a:pPr>
            <a:r>
              <a:rPr lang="en-GB" dirty="0"/>
              <a:t>Groupwork describes a variety of interventions, delivered to a collection of people with a common interest and can have a number of functions including the imparting of information, building of skills, social capacity and knowledge and the resolution of psychosocial conflicts.</a:t>
            </a:r>
          </a:p>
          <a:p>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2</a:t>
            </a:fld>
            <a:endParaRPr lang="de-DE" dirty="0"/>
          </a:p>
        </p:txBody>
      </p:sp>
    </p:spTree>
    <p:extLst>
      <p:ext uri="{BB962C8B-B14F-4D97-AF65-F5344CB8AC3E}">
        <p14:creationId xmlns:p14="http://schemas.microsoft.com/office/powerpoint/2010/main" val="238192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65"/>
            <a:ext cx="10515600" cy="798657"/>
          </a:xfrm>
        </p:spPr>
        <p:txBody>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Frontline Interventions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71055" y="955964"/>
            <a:ext cx="11402290" cy="5126181"/>
          </a:xfrm>
        </p:spPr>
        <p:txBody>
          <a:bodyPr>
            <a:normAutofit fontScale="92500" lnSpcReduction="10000"/>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Community Testing: HIV &amp; </a:t>
            </a:r>
            <a:r>
              <a:rPr lang="en-GB" b="1" dirty="0" smtClean="0">
                <a:latin typeface="Verdana" panose="020B0604030504040204" pitchFamily="34" charset="0"/>
                <a:ea typeface="Verdana" panose="020B0604030504040204" pitchFamily="34" charset="0"/>
                <a:cs typeface="Verdana" panose="020B0604030504040204" pitchFamily="34" charset="0"/>
              </a:rPr>
              <a:t>STI’s</a:t>
            </a: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Usually carried out within ‘Checkpoints’ or other community settings (CBVCT), MSM can be checked for both HIV and a range of STI’s using </a:t>
            </a:r>
            <a:r>
              <a:rPr lang="en-GB" dirty="0" smtClean="0">
                <a:latin typeface="Verdana" panose="020B0604030504040204" pitchFamily="34" charset="0"/>
                <a:ea typeface="Verdana" panose="020B0604030504040204" pitchFamily="34" charset="0"/>
                <a:cs typeface="Verdana" panose="020B0604030504040204" pitchFamily="34" charset="0"/>
              </a:rPr>
              <a:t>rapid </a:t>
            </a:r>
            <a:r>
              <a:rPr lang="en-GB" dirty="0">
                <a:latin typeface="Verdana" panose="020B0604030504040204" pitchFamily="34" charset="0"/>
                <a:ea typeface="Verdana" panose="020B0604030504040204" pitchFamily="34" charset="0"/>
                <a:cs typeface="Verdana" panose="020B0604030504040204" pitchFamily="34" charset="0"/>
              </a:rPr>
              <a:t>and lab sample tests (blood, saliva and urine</a:t>
            </a:r>
            <a:r>
              <a:rPr lang="en-GB" dirty="0" smtClean="0">
                <a:latin typeface="Verdana" panose="020B0604030504040204" pitchFamily="34" charset="0"/>
                <a:ea typeface="Verdana" panose="020B0604030504040204" pitchFamily="34" charset="0"/>
                <a:cs typeface="Verdana" panose="020B0604030504040204" pitchFamily="34" charset="0"/>
              </a:rPr>
              <a:t>)</a:t>
            </a:r>
            <a:r>
              <a:rPr lang="en-GB" dirty="0">
                <a:latin typeface="Verdana" panose="020B0604030504040204" pitchFamily="34" charset="0"/>
                <a:ea typeface="Verdana" panose="020B0604030504040204" pitchFamily="34" charset="0"/>
                <a:cs typeface="Verdana" panose="020B0604030504040204" pitchFamily="34" charset="0"/>
              </a:rPr>
              <a:t> </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Community Testing can be seen to have an advantage over clinical based testing because of it’s link to the community it serves. Issues of identification, homophobia and being ‘outed’ are lessened within community contexts.</a:t>
            </a: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Information and a toolkit around checkpoints has been developed by Euro HIV EDAT </a:t>
            </a:r>
            <a:r>
              <a:rPr lang="en-GB" u="sng" dirty="0">
                <a:latin typeface="Verdana" panose="020B0604030504040204" pitchFamily="34" charset="0"/>
                <a:ea typeface="Verdana" panose="020B0604030504040204" pitchFamily="34" charset="0"/>
                <a:cs typeface="Verdana" panose="020B0604030504040204" pitchFamily="34" charset="0"/>
                <a:hlinkClick r:id="rId2"/>
              </a:rPr>
              <a:t>https://</a:t>
            </a:r>
            <a:r>
              <a:rPr lang="en-GB" u="sng" dirty="0" smtClean="0">
                <a:latin typeface="Verdana" panose="020B0604030504040204" pitchFamily="34" charset="0"/>
                <a:ea typeface="Verdana" panose="020B0604030504040204" pitchFamily="34" charset="0"/>
                <a:cs typeface="Verdana" panose="020B0604030504040204" pitchFamily="34" charset="0"/>
                <a:hlinkClick r:id="rId2"/>
              </a:rPr>
              <a:t>eurohivedat.eu/</a:t>
            </a:r>
            <a:r>
              <a:rPr lang="en-GB" dirty="0">
                <a:latin typeface="Verdana" panose="020B0604030504040204" pitchFamily="34" charset="0"/>
                <a:ea typeface="Verdana" panose="020B0604030504040204" pitchFamily="34" charset="0"/>
                <a:cs typeface="Verdana" panose="020B0604030504040204" pitchFamily="34" charset="0"/>
              </a:rPr>
              <a:t> </a:t>
            </a:r>
            <a:r>
              <a:rPr lang="en-GB" u="sng" dirty="0" smtClean="0">
                <a:latin typeface="Verdana" panose="020B0604030504040204" pitchFamily="34" charset="0"/>
                <a:ea typeface="Verdana" panose="020B0604030504040204" pitchFamily="34" charset="0"/>
                <a:cs typeface="Verdana" panose="020B0604030504040204" pitchFamily="34" charset="0"/>
              </a:rPr>
              <a:t>or</a:t>
            </a:r>
            <a:r>
              <a:rPr lang="en-GB" dirty="0">
                <a:latin typeface="Verdana" panose="020B0604030504040204" pitchFamily="34" charset="0"/>
                <a:ea typeface="Verdana" panose="020B0604030504040204" pitchFamily="34" charset="0"/>
                <a:cs typeface="Verdana" panose="020B0604030504040204" pitchFamily="34" charset="0"/>
              </a:rPr>
              <a:t> </a:t>
            </a:r>
            <a:r>
              <a:rPr lang="en-GB" u="sng" dirty="0" smtClean="0">
                <a:latin typeface="Verdana" panose="020B0604030504040204" pitchFamily="34" charset="0"/>
                <a:ea typeface="Verdana" panose="020B0604030504040204" pitchFamily="34" charset="0"/>
                <a:cs typeface="Verdana" panose="020B0604030504040204" pitchFamily="34" charset="0"/>
              </a:rPr>
              <a:t>www.msm-checkpoints.eu</a:t>
            </a: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Information and tools to challenge barriers to testing and linkage to care have been developed by </a:t>
            </a:r>
            <a:r>
              <a:rPr lang="en-GB" dirty="0" err="1">
                <a:latin typeface="Verdana" panose="020B0604030504040204" pitchFamily="34" charset="0"/>
                <a:ea typeface="Verdana" panose="020B0604030504040204" pitchFamily="34" charset="0"/>
                <a:cs typeface="Verdana" panose="020B0604030504040204" pitchFamily="34" charset="0"/>
              </a:rPr>
              <a:t>OptTest</a:t>
            </a:r>
            <a:r>
              <a:rPr lang="en-GB" dirty="0">
                <a:latin typeface="Verdana" panose="020B0604030504040204" pitchFamily="34" charset="0"/>
                <a:ea typeface="Verdana" panose="020B0604030504040204" pitchFamily="34" charset="0"/>
                <a:cs typeface="Verdana" panose="020B0604030504040204" pitchFamily="34" charset="0"/>
              </a:rPr>
              <a:t> </a:t>
            </a:r>
            <a:r>
              <a:rPr lang="en-GB" u="sng" dirty="0" smtClean="0">
                <a:latin typeface="Verdana" panose="020B0604030504040204" pitchFamily="34" charset="0"/>
                <a:ea typeface="Verdana" panose="020B0604030504040204" pitchFamily="34" charset="0"/>
                <a:cs typeface="Verdana" panose="020B0604030504040204" pitchFamily="34" charset="0"/>
                <a:hlinkClick r:id="rId3"/>
              </a:rPr>
              <a:t>www.opttest.eu</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3</a:t>
            </a:fld>
            <a:endParaRPr lang="de-DE" dirty="0"/>
          </a:p>
        </p:txBody>
      </p:sp>
    </p:spTree>
    <p:extLst>
      <p:ext uri="{BB962C8B-B14F-4D97-AF65-F5344CB8AC3E}">
        <p14:creationId xmlns:p14="http://schemas.microsoft.com/office/powerpoint/2010/main" val="13464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65"/>
            <a:ext cx="10515600" cy="798657"/>
          </a:xfrm>
        </p:spPr>
        <p:txBody>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Frontline Interventions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71055" y="955964"/>
            <a:ext cx="11402290" cy="5126181"/>
          </a:xfrm>
        </p:spPr>
        <p:txBody>
          <a:bodyPr>
            <a:normAutofit/>
          </a:bodyPr>
          <a:lstStyle/>
          <a:p>
            <a:pPr marL="0" indent="0" algn="ctr">
              <a:buNone/>
            </a:pPr>
            <a:endParaRPr lang="en-GB"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GB" b="1" dirty="0" smtClean="0">
                <a:latin typeface="Verdana" panose="020B0604030504040204" pitchFamily="34" charset="0"/>
                <a:ea typeface="Verdana" panose="020B0604030504040204" pitchFamily="34" charset="0"/>
                <a:cs typeface="Verdana" panose="020B0604030504040204" pitchFamily="34" charset="0"/>
              </a:rPr>
              <a:t>WHO: The 5 ‘C’s of HIV Testing Services</a:t>
            </a:r>
          </a:p>
          <a:p>
            <a:pPr marL="457200" indent="-457200" algn="ctr">
              <a:buAutoNum type="arabicPeriod"/>
            </a:pPr>
            <a:r>
              <a:rPr lang="en-GB" b="1" dirty="0" smtClean="0">
                <a:latin typeface="Verdana" panose="020B0604030504040204" pitchFamily="34" charset="0"/>
                <a:ea typeface="Verdana" panose="020B0604030504040204" pitchFamily="34" charset="0"/>
                <a:cs typeface="Verdana" panose="020B0604030504040204" pitchFamily="34" charset="0"/>
              </a:rPr>
              <a:t>Consent</a:t>
            </a:r>
          </a:p>
          <a:p>
            <a:pPr marL="0" indent="0" algn="ctr">
              <a:buNone/>
            </a:pPr>
            <a:r>
              <a:rPr lang="en-GB" b="1" dirty="0" smtClean="0">
                <a:latin typeface="Verdana" panose="020B0604030504040204" pitchFamily="34" charset="0"/>
                <a:ea typeface="Verdana" panose="020B0604030504040204" pitchFamily="34" charset="0"/>
                <a:cs typeface="Verdana" panose="020B0604030504040204" pitchFamily="34" charset="0"/>
              </a:rPr>
              <a:t>           2. Confidentiality</a:t>
            </a:r>
          </a:p>
          <a:p>
            <a:pPr marL="0" indent="0" algn="ctr">
              <a:buNone/>
            </a:pPr>
            <a:r>
              <a:rPr lang="en-GB" b="1" dirty="0" smtClean="0">
                <a:latin typeface="Verdana" panose="020B0604030504040204" pitchFamily="34" charset="0"/>
                <a:ea typeface="Verdana" panose="020B0604030504040204" pitchFamily="34" charset="0"/>
                <a:cs typeface="Verdana" panose="020B0604030504040204" pitchFamily="34" charset="0"/>
              </a:rPr>
              <a:t>      3. Counselling</a:t>
            </a:r>
          </a:p>
          <a:p>
            <a:pPr marL="0" indent="0" algn="ctr">
              <a:buNone/>
            </a:pPr>
            <a:r>
              <a:rPr lang="en-GB" b="1" dirty="0" smtClean="0">
                <a:latin typeface="Verdana" panose="020B0604030504040204" pitchFamily="34" charset="0"/>
                <a:ea typeface="Verdana" panose="020B0604030504040204" pitchFamily="34" charset="0"/>
                <a:cs typeface="Verdana" panose="020B0604030504040204" pitchFamily="34" charset="0"/>
              </a:rPr>
              <a:t>           4. Correct Results</a:t>
            </a:r>
          </a:p>
          <a:p>
            <a:pPr marL="0" indent="0" algn="ctr">
              <a:buNone/>
            </a:pPr>
            <a:r>
              <a:rPr lang="en-GB" b="1" dirty="0" smtClean="0">
                <a:latin typeface="Verdana" panose="020B0604030504040204" pitchFamily="34" charset="0"/>
                <a:ea typeface="Verdana" panose="020B0604030504040204" pitchFamily="34" charset="0"/>
                <a:cs typeface="Verdana" panose="020B0604030504040204" pitchFamily="34" charset="0"/>
              </a:rPr>
              <a:t>     5. Connection</a:t>
            </a:r>
          </a:p>
          <a:p>
            <a:pPr marL="0" indent="0" algn="ctr">
              <a:buNone/>
            </a:pPr>
            <a:endParaRPr lang="en-GB"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GB" b="1" dirty="0" smtClean="0">
                <a:latin typeface="Verdana" panose="020B0604030504040204" pitchFamily="34" charset="0"/>
                <a:ea typeface="Verdana" panose="020B0604030504040204" pitchFamily="34" charset="0"/>
                <a:cs typeface="Verdana" panose="020B0604030504040204" pitchFamily="34" charset="0"/>
              </a:rPr>
              <a:t>Guidance available at: https://apps.who.int/iris/handle/10665/179870</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4</a:t>
            </a:fld>
            <a:endParaRPr lang="de-DE" dirty="0"/>
          </a:p>
        </p:txBody>
      </p:sp>
    </p:spTree>
    <p:extLst>
      <p:ext uri="{BB962C8B-B14F-4D97-AF65-F5344CB8AC3E}">
        <p14:creationId xmlns:p14="http://schemas.microsoft.com/office/powerpoint/2010/main" val="4185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238</Words>
  <Application>Microsoft Office PowerPoint</Application>
  <PresentationFormat>Custom</PresentationFormat>
  <Paragraphs>45</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Office-Design</vt:lpstr>
      <vt:lpstr>Frontline Interventions</vt:lpstr>
      <vt:lpstr>Frontline Interventions</vt:lpstr>
      <vt:lpstr>Frontline Interventions</vt:lpstr>
      <vt:lpstr>Frontline Interventions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37</cp:revision>
  <dcterms:created xsi:type="dcterms:W3CDTF">2018-01-09T15:53:15Z</dcterms:created>
  <dcterms:modified xsi:type="dcterms:W3CDTF">2019-08-25T15:54:27Z</dcterms:modified>
</cp:coreProperties>
</file>