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sldIdLst>
    <p:sldId id="260" r:id="rId2"/>
    <p:sldId id="257"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506FC1E6-298C-8245-9C4B-6094C4DD5A30}">
          <p14:sldIdLst>
            <p14:sldId id="260"/>
            <p14:sldId id="257"/>
            <p14:sldId id="258"/>
            <p14:sldId id="259"/>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4A0F"/>
    <a:srgbClr val="DAD409"/>
    <a:srgbClr val="3C3C3B"/>
    <a:srgbClr val="006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008"/>
  </p:normalViewPr>
  <p:slideViewPr>
    <p:cSldViewPr snapToGrid="0" snapToObjects="1">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82969-F816-0146-915C-AE00420490E7}" type="datetimeFigureOut">
              <a:rPr lang="de-DE" smtClean="0"/>
              <a:t>25.08.2019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BA0C7-F9A9-8C47-888C-FED1A313B7E6}" type="slidenum">
              <a:rPr lang="de-DE" smtClean="0"/>
              <a:t>‹#›</a:t>
            </a:fld>
            <a:endParaRPr lang="de-DE"/>
          </a:p>
        </p:txBody>
      </p:sp>
    </p:spTree>
    <p:extLst>
      <p:ext uri="{BB962C8B-B14F-4D97-AF65-F5344CB8AC3E}">
        <p14:creationId xmlns:p14="http://schemas.microsoft.com/office/powerpoint/2010/main" val="108237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2"/>
          <a:stretch>
            <a:fillRect/>
          </a:stretch>
        </p:blipFill>
        <p:spPr>
          <a:xfrm>
            <a:off x="763" y="428"/>
            <a:ext cx="12190472" cy="6857141"/>
          </a:xfrm>
          <a:prstGeom prst="rect">
            <a:avLst/>
          </a:prstGeom>
          <a:ln w="9525">
            <a:solidFill>
              <a:srgbClr val="E63323"/>
            </a:solidFill>
          </a:ln>
        </p:spPr>
      </p:pic>
      <p:sp>
        <p:nvSpPr>
          <p:cNvPr id="2" name="Titel 1"/>
          <p:cNvSpPr>
            <a:spLocks noGrp="1"/>
          </p:cNvSpPr>
          <p:nvPr>
            <p:ph type="ctrTitle"/>
          </p:nvPr>
        </p:nvSpPr>
        <p:spPr>
          <a:xfrm>
            <a:off x="1524000" y="688030"/>
            <a:ext cx="9144000" cy="2387600"/>
          </a:xfrm>
        </p:spPr>
        <p:txBody>
          <a:bodyPr anchor="b"/>
          <a:lstStyle>
            <a:lvl1pPr algn="l">
              <a:defRPr sz="6000"/>
            </a:lvl1pPr>
          </a:lstStyle>
          <a:p>
            <a:r>
              <a:rPr lang="de-DE" dirty="0"/>
              <a:t>Mastertitelformat bearbeiten</a:t>
            </a:r>
          </a:p>
        </p:txBody>
      </p:sp>
      <p:sp>
        <p:nvSpPr>
          <p:cNvPr id="3" name="Untertitel 2"/>
          <p:cNvSpPr>
            <a:spLocks noGrp="1"/>
          </p:cNvSpPr>
          <p:nvPr>
            <p:ph type="subTitle" idx="1"/>
          </p:nvPr>
        </p:nvSpPr>
        <p:spPr>
          <a:xfrm>
            <a:off x="1524000" y="3167705"/>
            <a:ext cx="9144000" cy="7853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3" name="Textplatzhalter 12"/>
          <p:cNvSpPr>
            <a:spLocks noGrp="1"/>
          </p:cNvSpPr>
          <p:nvPr>
            <p:ph type="body" sz="quarter" idx="13" hasCustomPrompt="1"/>
          </p:nvPr>
        </p:nvSpPr>
        <p:spPr>
          <a:xfrm>
            <a:off x="1524001" y="4045104"/>
            <a:ext cx="7131992" cy="808037"/>
          </a:xfrm>
        </p:spPr>
        <p:txBody>
          <a:bodyPr>
            <a:normAutofit/>
          </a:bodyPr>
          <a:lstStyle>
            <a:lvl1pPr marL="0" indent="0">
              <a:buFontTx/>
              <a:buNone/>
              <a:defRPr sz="1800" b="0" i="1">
                <a:solidFill>
                  <a:srgbClr val="3C3C3B"/>
                </a:solidFill>
                <a:latin typeface="Open Sans" charset="0"/>
                <a:ea typeface="Open Sans" charset="0"/>
                <a:cs typeface="Open Sans" charset="0"/>
              </a:defRPr>
            </a:lvl1pPr>
          </a:lstStyle>
          <a:p>
            <a:pPr lvl="0"/>
            <a:r>
              <a:rPr lang="de-DE" dirty="0"/>
              <a:t>Master-</a:t>
            </a:r>
            <a:r>
              <a:rPr lang="de-DE" dirty="0" err="1"/>
              <a:t>Subtitel</a:t>
            </a:r>
            <a:r>
              <a:rPr lang="de-DE" dirty="0"/>
              <a:t> bearbeiten</a:t>
            </a:r>
          </a:p>
        </p:txBody>
      </p:sp>
    </p:spTree>
    <p:extLst>
      <p:ext uri="{BB962C8B-B14F-4D97-AF65-F5344CB8AC3E}">
        <p14:creationId xmlns:p14="http://schemas.microsoft.com/office/powerpoint/2010/main" val="950789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 xmlns:a16="http://schemas.microsoft.com/office/drawing/2014/main" id="{5125F7D6-4B89-5E4A-9841-BA57CF4DEFD7}"/>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9730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8" name="Foliennummernplatzhalter 5">
            <a:extLst>
              <a:ext uri="{FF2B5EF4-FFF2-40B4-BE49-F238E27FC236}">
                <a16:creationId xmlns="" xmlns:a16="http://schemas.microsoft.com/office/drawing/2014/main" id="{4208343C-5CB0-164A-8DC7-6B90607999F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9558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a:extLst>
              <a:ext uri="{FF2B5EF4-FFF2-40B4-BE49-F238E27FC236}">
                <a16:creationId xmlns="" xmlns:a16="http://schemas.microsoft.com/office/drawing/2014/main" id="{9F31742E-7FF4-EA44-AD6D-7C81F1B97DBE}"/>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 xmlns:a16="http://schemas.microsoft.com/office/drawing/2014/main" id="{89150C64-4811-A247-9369-E9A7B54F0FF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 xmlns:a16="http://schemas.microsoft.com/office/drawing/2014/main" id="{4AD1A2B9-D920-5345-AEF0-0A0F8236548E}"/>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1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252537"/>
          </a:xfrm>
        </p:spPr>
        <p:txBody>
          <a:bodyPr/>
          <a:lstStyle>
            <a:lvl1pPr marL="0" indent="0">
              <a:buNone/>
              <a:defRPr sz="2400" b="0" i="1">
                <a:solidFill>
                  <a:srgbClr val="3C3C3B"/>
                </a:solidFill>
                <a:latin typeface="Open Sans" charset="0"/>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 xmlns:a16="http://schemas.microsoft.com/office/drawing/2014/main" id="{6DF3A2F1-3497-CD44-A9FD-A9FFD06D0496}"/>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 xmlns:a16="http://schemas.microsoft.com/office/drawing/2014/main" id="{6BDC5C79-0E90-FB43-ABA1-13266A95788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 xmlns:a16="http://schemas.microsoft.com/office/drawing/2014/main" id="{954ECC5E-6E65-F246-8E8A-2D4F48C799CB}"/>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3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 xmlns:a16="http://schemas.microsoft.com/office/drawing/2014/main" id="{F1D6E89B-E30A-C74B-B2EE-4AAE2A57381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8405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6" name="Fußzeilenplatzhalter 5"/>
          <p:cNvSpPr>
            <a:spLocks noGrp="1"/>
          </p:cNvSpPr>
          <p:nvPr>
            <p:ph type="ftr" sz="quarter" idx="11"/>
          </p:nvPr>
        </p:nvSpPr>
        <p:spPr/>
        <p:txBody>
          <a:bodyPr/>
          <a:lstStyle/>
          <a:p>
            <a:endParaRPr lang="de-DE" dirty="0"/>
          </a:p>
        </p:txBody>
      </p:sp>
      <p:pic>
        <p:nvPicPr>
          <p:cNvPr id="9" name="Bild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318" y="5451194"/>
            <a:ext cx="474611" cy="384426"/>
          </a:xfrm>
          <a:prstGeom prst="rect">
            <a:avLst/>
          </a:prstGeom>
        </p:spPr>
      </p:pic>
      <p:sp>
        <p:nvSpPr>
          <p:cNvPr id="11" name="Textplatzhalter 10"/>
          <p:cNvSpPr>
            <a:spLocks noGrp="1"/>
          </p:cNvSpPr>
          <p:nvPr>
            <p:ph type="body" sz="quarter" idx="13"/>
          </p:nvPr>
        </p:nvSpPr>
        <p:spPr>
          <a:xfrm>
            <a:off x="838200" y="1825713"/>
            <a:ext cx="10432744" cy="34634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15"/>
          <p:cNvSpPr>
            <a:spLocks noGrp="1"/>
          </p:cNvSpPr>
          <p:nvPr>
            <p:ph type="body" sz="quarter" idx="15"/>
          </p:nvPr>
        </p:nvSpPr>
        <p:spPr>
          <a:xfrm>
            <a:off x="1541066" y="5500965"/>
            <a:ext cx="9729878"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8" name="Foliennummernplatzhalter 5">
            <a:extLst>
              <a:ext uri="{FF2B5EF4-FFF2-40B4-BE49-F238E27FC236}">
                <a16:creationId xmlns="" xmlns:a16="http://schemas.microsoft.com/office/drawing/2014/main" id="{A280A1E0-3245-4C40-B5A4-89A3666740DD}"/>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322578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Fußzeilenplatzhalter 5"/>
          <p:cNvSpPr>
            <a:spLocks noGrp="1"/>
          </p:cNvSpPr>
          <p:nvPr>
            <p:ph type="ftr" sz="quarter" idx="11"/>
          </p:nvPr>
        </p:nvSpPr>
        <p:spPr/>
        <p:txBody>
          <a:bodyPr/>
          <a:lstStyle/>
          <a:p>
            <a:endParaRPr lang="de-DE" dirty="0"/>
          </a:p>
        </p:txBody>
      </p:sp>
      <p:sp>
        <p:nvSpPr>
          <p:cNvPr id="11" name="Textplatzhalter 10"/>
          <p:cNvSpPr>
            <a:spLocks noGrp="1"/>
          </p:cNvSpPr>
          <p:nvPr>
            <p:ph type="body" sz="quarter" idx="13"/>
          </p:nvPr>
        </p:nvSpPr>
        <p:spPr>
          <a:xfrm>
            <a:off x="838200"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Textplatzhalter 10"/>
          <p:cNvSpPr>
            <a:spLocks noGrp="1"/>
          </p:cNvSpPr>
          <p:nvPr>
            <p:ph type="body" sz="quarter" idx="16"/>
          </p:nvPr>
        </p:nvSpPr>
        <p:spPr>
          <a:xfrm>
            <a:off x="6192737"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Foliennummernplatzhalter 5">
            <a:extLst>
              <a:ext uri="{FF2B5EF4-FFF2-40B4-BE49-F238E27FC236}">
                <a16:creationId xmlns="" xmlns:a16="http://schemas.microsoft.com/office/drawing/2014/main" id="{CFDAB86C-2374-E141-9310-76BAB7E22C0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pic>
        <p:nvPicPr>
          <p:cNvPr id="17" name="Bild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283" y="5451194"/>
            <a:ext cx="474611" cy="384426"/>
          </a:xfrm>
          <a:prstGeom prst="rect">
            <a:avLst/>
          </a:prstGeom>
        </p:spPr>
      </p:pic>
      <p:sp>
        <p:nvSpPr>
          <p:cNvPr id="18" name="Textplatzhalter 15"/>
          <p:cNvSpPr>
            <a:spLocks noGrp="1"/>
          </p:cNvSpPr>
          <p:nvPr>
            <p:ph type="body" sz="quarter" idx="15"/>
          </p:nvPr>
        </p:nvSpPr>
        <p:spPr>
          <a:xfrm>
            <a:off x="1541066"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20" name="Textplatzhalter 15"/>
          <p:cNvSpPr>
            <a:spLocks noGrp="1"/>
          </p:cNvSpPr>
          <p:nvPr>
            <p:ph type="body" sz="quarter" idx="17"/>
          </p:nvPr>
        </p:nvSpPr>
        <p:spPr>
          <a:xfrm>
            <a:off x="6876742"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pic>
        <p:nvPicPr>
          <p:cNvPr id="13" name="Bild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6229" y="5451194"/>
            <a:ext cx="474611" cy="384426"/>
          </a:xfrm>
          <a:prstGeom prst="rect">
            <a:avLst/>
          </a:prstGeom>
        </p:spPr>
      </p:pic>
    </p:spTree>
    <p:extLst>
      <p:ext uri="{BB962C8B-B14F-4D97-AF65-F5344CB8AC3E}">
        <p14:creationId xmlns:p14="http://schemas.microsoft.com/office/powerpoint/2010/main" val="29302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5" name="Foliennummernplatzhalter 5">
            <a:extLst>
              <a:ext uri="{FF2B5EF4-FFF2-40B4-BE49-F238E27FC236}">
                <a16:creationId xmlns="" xmlns:a16="http://schemas.microsoft.com/office/drawing/2014/main" id="{9D6C8ADD-0AC1-2C4E-90CF-02CF995A30C2}"/>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22083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 y="0"/>
            <a:ext cx="12192000" cy="60063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6" name="Fußzeilenplatzhalter 5"/>
          <p:cNvSpPr>
            <a:spLocks noGrp="1"/>
          </p:cNvSpPr>
          <p:nvPr>
            <p:ph type="ftr" sz="quarter" idx="11"/>
          </p:nvPr>
        </p:nvSpPr>
        <p:spPr/>
        <p:txBody>
          <a:bodyPr/>
          <a:lstStyle/>
          <a:p>
            <a:endParaRPr lang="de-DE"/>
          </a:p>
        </p:txBody>
      </p:sp>
      <p:sp>
        <p:nvSpPr>
          <p:cNvPr id="5" name="Foliennummernplatzhalter 5">
            <a:extLst>
              <a:ext uri="{FF2B5EF4-FFF2-40B4-BE49-F238E27FC236}">
                <a16:creationId xmlns="" xmlns:a16="http://schemas.microsoft.com/office/drawing/2014/main" id="{7AD157D2-4E0C-DD49-8B0D-8E06AEFF4E7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287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9" name="Inhaltsplatzhalter 3"/>
          <p:cNvSpPr>
            <a:spLocks noGrp="1"/>
          </p:cNvSpPr>
          <p:nvPr>
            <p:ph sz="half" idx="13"/>
          </p:nvPr>
        </p:nvSpPr>
        <p:spPr>
          <a:xfrm>
            <a:off x="5183188" y="987425"/>
            <a:ext cx="6170612" cy="48545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a:extLst>
              <a:ext uri="{FF2B5EF4-FFF2-40B4-BE49-F238E27FC236}">
                <a16:creationId xmlns="" xmlns:a16="http://schemas.microsoft.com/office/drawing/2014/main" id="{583061C2-A63A-954A-A15D-F2210DDAA74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551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13"/>
          <a:stretch>
            <a:fillRect/>
          </a:stretch>
        </p:blipFill>
        <p:spPr>
          <a:xfrm>
            <a:off x="764" y="859"/>
            <a:ext cx="12190472" cy="6857141"/>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838200" y="1825625"/>
            <a:ext cx="10515600" cy="401739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9" name="Foliennummernplatzhalter 5"/>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12" name="Gerade Verbindung 11"/>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442148" y="6160650"/>
            <a:ext cx="11533482" cy="0"/>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5127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55" r:id="rId7"/>
    <p:sldLayoutId id="2147483658" r:id="rId8"/>
    <p:sldLayoutId id="2147483656" r:id="rId9"/>
    <p:sldLayoutId id="2147483659" r:id="rId10"/>
    <p:sldLayoutId id="21474836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i="0" kern="1200">
          <a:solidFill>
            <a:srgbClr val="0064AE"/>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rgbClr val="0064AE"/>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000" b="0" i="0" kern="1200">
          <a:solidFill>
            <a:srgbClr val="0064AE"/>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800" b="0" i="0" kern="1200">
          <a:solidFill>
            <a:srgbClr val="0064AE"/>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600" b="0" i="0" kern="1200">
          <a:solidFill>
            <a:srgbClr val="0064AE"/>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rgbClr val="0064AE"/>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680" userDrawn="1">
          <p15:clr>
            <a:srgbClr val="F26B43"/>
          </p15:clr>
        </p15:guide>
        <p15:guide id="2" pos="3840" userDrawn="1">
          <p15:clr>
            <a:srgbClr val="F26B43"/>
          </p15:clr>
        </p15:guide>
        <p15:guide id="3" orient="horz" pos="3158" userDrawn="1">
          <p15:clr>
            <a:srgbClr val="F26B43"/>
          </p15:clr>
        </p15:guide>
        <p15:guide id="4"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96982"/>
            <a:ext cx="11762509" cy="775854"/>
          </a:xfrm>
        </p:spPr>
        <p:txBody>
          <a:bodyPr/>
          <a:lstStyle/>
          <a:p>
            <a:pPr algn="ctr"/>
            <a:r>
              <a:rPr lang="de-DE" sz="4000" dirty="0">
                <a:latin typeface="Verdana" panose="020B0604030504040204" pitchFamily="34" charset="0"/>
                <a:ea typeface="Verdana" panose="020B0604030504040204" pitchFamily="34" charset="0"/>
                <a:cs typeface="Verdana" panose="020B0604030504040204" pitchFamily="34" charset="0"/>
              </a:rPr>
              <a:t>STI‘s – symptoms and treatments</a:t>
            </a:r>
            <a:endParaRPr lang="en-GB" dirty="0"/>
          </a:p>
        </p:txBody>
      </p:sp>
      <p:sp>
        <p:nvSpPr>
          <p:cNvPr id="4" name="Footer Placeholder 3"/>
          <p:cNvSpPr>
            <a:spLocks noGrp="1"/>
          </p:cNvSpPr>
          <p:nvPr>
            <p:ph type="ftr" sz="quarter" idx="3"/>
          </p:nvPr>
        </p:nvSpPr>
        <p:spPr/>
        <p:txBody>
          <a:bodyPr/>
          <a:lstStyle/>
          <a:p>
            <a:r>
              <a:rPr lang="de-DE" sz="1800" b="0" dirty="0" smtClean="0"/>
              <a:t>Prevention</a:t>
            </a:r>
            <a:endParaRPr lang="de-DE" sz="1800" b="0" dirty="0"/>
          </a:p>
        </p:txBody>
      </p:sp>
      <p:sp>
        <p:nvSpPr>
          <p:cNvPr id="5" name="Slide Number Placeholder 4"/>
          <p:cNvSpPr>
            <a:spLocks noGrp="1"/>
          </p:cNvSpPr>
          <p:nvPr>
            <p:ph type="sldNum" sz="quarter" idx="4"/>
          </p:nvPr>
        </p:nvSpPr>
        <p:spPr/>
        <p:txBody>
          <a:bodyPr/>
          <a:lstStyle/>
          <a:p>
            <a:fld id="{FB857C31-4407-F243-840D-76E72942167A}" type="slidenum">
              <a:rPr lang="de-DE" smtClean="0"/>
              <a:pPr/>
              <a:t>1</a:t>
            </a:fld>
            <a:endParaRPr lang="de-DE" dirty="0"/>
          </a:p>
        </p:txBody>
      </p:sp>
      <p:sp>
        <p:nvSpPr>
          <p:cNvPr id="6" name="Untertitel 10"/>
          <p:cNvSpPr>
            <a:spLocks noGrp="1"/>
          </p:cNvSpPr>
          <p:nvPr>
            <p:ph idx="1"/>
          </p:nvPr>
        </p:nvSpPr>
        <p:spPr>
          <a:xfrm>
            <a:off x="124691" y="872836"/>
            <a:ext cx="11859347" cy="5167602"/>
          </a:xfrm>
        </p:spPr>
        <p:txBody>
          <a:bodyPr>
            <a:noAutofit/>
          </a:bodyPr>
          <a:lstStyle/>
          <a:p>
            <a:pPr marL="0" indent="0">
              <a:buNone/>
            </a:pPr>
            <a:r>
              <a:rPr lang="en-GB" sz="1800" dirty="0" smtClean="0">
                <a:latin typeface="Verdana" panose="020B0604030504040204" pitchFamily="34" charset="0"/>
                <a:ea typeface="Verdana" panose="020B0604030504040204" pitchFamily="34" charset="0"/>
                <a:cs typeface="Verdana" panose="020B0604030504040204" pitchFamily="34" charset="0"/>
              </a:rPr>
              <a:t>There </a:t>
            </a:r>
            <a:r>
              <a:rPr lang="en-GB" sz="1800" dirty="0">
                <a:latin typeface="Verdana" panose="020B0604030504040204" pitchFamily="34" charset="0"/>
                <a:ea typeface="Verdana" panose="020B0604030504040204" pitchFamily="34" charset="0"/>
                <a:cs typeface="Verdana" panose="020B0604030504040204" pitchFamily="34" charset="0"/>
              </a:rPr>
              <a:t>are 4</a:t>
            </a:r>
            <a:r>
              <a:rPr lang="en-GB" sz="1800" dirty="0" smtClean="0">
                <a:latin typeface="Verdana" panose="020B0604030504040204" pitchFamily="34" charset="0"/>
                <a:ea typeface="Verdana" panose="020B0604030504040204" pitchFamily="34" charset="0"/>
                <a:cs typeface="Verdana" panose="020B0604030504040204" pitchFamily="34" charset="0"/>
              </a:rPr>
              <a:t> </a:t>
            </a:r>
            <a:r>
              <a:rPr lang="en-GB" sz="1800" dirty="0">
                <a:latin typeface="Verdana" panose="020B0604030504040204" pitchFamily="34" charset="0"/>
                <a:ea typeface="Verdana" panose="020B0604030504040204" pitchFamily="34" charset="0"/>
                <a:cs typeface="Verdana" panose="020B0604030504040204" pitchFamily="34" charset="0"/>
              </a:rPr>
              <a:t>groups of infections which can be transmitted </a:t>
            </a:r>
            <a:r>
              <a:rPr lang="en-GB" sz="1800" dirty="0" smtClean="0">
                <a:latin typeface="Verdana" panose="020B0604030504040204" pitchFamily="34" charset="0"/>
                <a:ea typeface="Verdana" panose="020B0604030504040204" pitchFamily="34" charset="0"/>
                <a:cs typeface="Verdana" panose="020B0604030504040204" pitchFamily="34" charset="0"/>
              </a:rPr>
              <a:t>sexually: </a:t>
            </a:r>
            <a:endParaRPr lang="en-GB" sz="18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1800" dirty="0" smtClean="0">
                <a:latin typeface="Verdana" panose="020B0604030504040204" pitchFamily="34" charset="0"/>
                <a:ea typeface="Verdana" panose="020B0604030504040204" pitchFamily="34" charset="0"/>
                <a:cs typeface="Verdana" panose="020B0604030504040204" pitchFamily="34" charset="0"/>
              </a:rPr>
              <a:t>Bacterial</a:t>
            </a:r>
            <a:r>
              <a:rPr lang="en-GB" sz="1800" dirty="0" smtClean="0">
                <a:latin typeface="Verdana" panose="020B0604030504040204" pitchFamily="34" charset="0"/>
                <a:ea typeface="Verdana" panose="020B0604030504040204" pitchFamily="34" charset="0"/>
                <a:cs typeface="Verdana" panose="020B0604030504040204" pitchFamily="34" charset="0"/>
              </a:rPr>
              <a:t>, Viral, Parasitic &amp; Fungal.</a:t>
            </a:r>
            <a:endParaRPr lang="en-GB"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1800" b="1" dirty="0" smtClean="0">
                <a:latin typeface="Verdana" panose="020B0604030504040204" pitchFamily="34" charset="0"/>
                <a:ea typeface="Verdana" panose="020B0604030504040204" pitchFamily="34" charset="0"/>
                <a:cs typeface="Verdana" panose="020B0604030504040204" pitchFamily="34" charset="0"/>
              </a:rPr>
              <a:t>Viruses</a:t>
            </a:r>
            <a:r>
              <a:rPr lang="en-GB" sz="1800" dirty="0" smtClean="0">
                <a:latin typeface="Verdana" panose="020B0604030504040204" pitchFamily="34" charset="0"/>
                <a:ea typeface="Verdana" panose="020B0604030504040204" pitchFamily="34" charset="0"/>
                <a:cs typeface="Verdana" panose="020B0604030504040204" pitchFamily="34" charset="0"/>
              </a:rPr>
              <a:t> </a:t>
            </a:r>
            <a:r>
              <a:rPr lang="en-GB" sz="1800" dirty="0">
                <a:latin typeface="Verdana" panose="020B0604030504040204" pitchFamily="34" charset="0"/>
                <a:ea typeface="Verdana" panose="020B0604030504040204" pitchFamily="34" charset="0"/>
                <a:cs typeface="Verdana" panose="020B0604030504040204" pitchFamily="34" charset="0"/>
              </a:rPr>
              <a:t>are capsules of genetic material (DNA or RNA) surrounded by a protective coat of protein. They can’t multiply on their own, so they have to invade a ‘host’ cell and take over its machinery in order to be able to make more virus particles. The cells of the mucous membranes, such as those in your arse, throat and urethra (piss tube) are particularly open to attacks because they are not covered by protective skin</a:t>
            </a:r>
            <a:r>
              <a:rPr lang="en-GB" sz="1800" dirty="0" smtClean="0">
                <a:latin typeface="Verdana" panose="020B0604030504040204" pitchFamily="34" charset="0"/>
                <a:ea typeface="Verdana" panose="020B0604030504040204" pitchFamily="34" charset="0"/>
                <a:cs typeface="Verdana" panose="020B0604030504040204" pitchFamily="34" charset="0"/>
              </a:rPr>
              <a:t>.</a:t>
            </a:r>
            <a:endParaRPr lang="en-GB"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1800" b="1" dirty="0" smtClean="0">
                <a:latin typeface="Verdana" panose="020B0604030504040204" pitchFamily="34" charset="0"/>
                <a:ea typeface="Verdana" panose="020B0604030504040204" pitchFamily="34" charset="0"/>
                <a:cs typeface="Verdana" panose="020B0604030504040204" pitchFamily="34" charset="0"/>
              </a:rPr>
              <a:t>Bacteria</a:t>
            </a:r>
            <a:r>
              <a:rPr lang="en-GB" sz="1800" dirty="0" smtClean="0">
                <a:latin typeface="Verdana" panose="020B0604030504040204" pitchFamily="34" charset="0"/>
                <a:ea typeface="Verdana" panose="020B0604030504040204" pitchFamily="34" charset="0"/>
                <a:cs typeface="Verdana" panose="020B0604030504040204" pitchFamily="34" charset="0"/>
              </a:rPr>
              <a:t> </a:t>
            </a:r>
            <a:r>
              <a:rPr lang="en-GB" sz="1800" dirty="0">
                <a:latin typeface="Verdana" panose="020B0604030504040204" pitchFamily="34" charset="0"/>
                <a:ea typeface="Verdana" panose="020B0604030504040204" pitchFamily="34" charset="0"/>
                <a:cs typeface="Verdana" panose="020B0604030504040204" pitchFamily="34" charset="0"/>
              </a:rPr>
              <a:t>are organisms made up of just one cell. They are capable of multiplying by themselves, as they have the ability to divide. Bacteria exist everywhere, inside and outside of our bodies. Most bacteria are completely harmless, some of them are useful and some cause diseases. Some bacteria cause disease because they end up in the wrong part of the body or because they are evolved to invade us</a:t>
            </a:r>
            <a:r>
              <a:rPr lang="en-GB" sz="1800" dirty="0" smtClean="0">
                <a:latin typeface="Verdana" panose="020B0604030504040204" pitchFamily="34" charset="0"/>
                <a:ea typeface="Verdana" panose="020B0604030504040204" pitchFamily="34" charset="0"/>
                <a:cs typeface="Verdana" panose="020B0604030504040204" pitchFamily="34" charset="0"/>
              </a:rPr>
              <a:t>.</a:t>
            </a:r>
            <a:endParaRPr lang="en-GB"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1800" b="1" dirty="0" smtClean="0">
                <a:latin typeface="Verdana" panose="020B0604030504040204" pitchFamily="34" charset="0"/>
                <a:ea typeface="Verdana" panose="020B0604030504040204" pitchFamily="34" charset="0"/>
                <a:cs typeface="Verdana" panose="020B0604030504040204" pitchFamily="34" charset="0"/>
              </a:rPr>
              <a:t>Parasites</a:t>
            </a:r>
            <a:r>
              <a:rPr lang="en-GB" sz="1800" dirty="0" smtClean="0">
                <a:latin typeface="Verdana" panose="020B0604030504040204" pitchFamily="34" charset="0"/>
                <a:ea typeface="Verdana" panose="020B0604030504040204" pitchFamily="34" charset="0"/>
                <a:cs typeface="Verdana" panose="020B0604030504040204" pitchFamily="34" charset="0"/>
              </a:rPr>
              <a:t> are </a:t>
            </a:r>
            <a:r>
              <a:rPr lang="en-GB" sz="1800" dirty="0">
                <a:latin typeface="Verdana" panose="020B0604030504040204" pitchFamily="34" charset="0"/>
                <a:ea typeface="Verdana" panose="020B0604030504040204" pitchFamily="34" charset="0"/>
                <a:cs typeface="Verdana" panose="020B0604030504040204" pitchFamily="34" charset="0"/>
              </a:rPr>
              <a:t>minute </a:t>
            </a:r>
            <a:r>
              <a:rPr lang="en-GB" sz="1800" dirty="0" smtClean="0">
                <a:latin typeface="Verdana" panose="020B0604030504040204" pitchFamily="34" charset="0"/>
                <a:ea typeface="Verdana" panose="020B0604030504040204" pitchFamily="34" charset="0"/>
                <a:cs typeface="Verdana" panose="020B0604030504040204" pitchFamily="34" charset="0"/>
              </a:rPr>
              <a:t>creatures </a:t>
            </a:r>
            <a:r>
              <a:rPr lang="en-GB" sz="1800" dirty="0">
                <a:latin typeface="Verdana" panose="020B0604030504040204" pitchFamily="34" charset="0"/>
                <a:ea typeface="Verdana" panose="020B0604030504040204" pitchFamily="34" charset="0"/>
                <a:cs typeface="Verdana" panose="020B0604030504040204" pitchFamily="34" charset="0"/>
              </a:rPr>
              <a:t>that </a:t>
            </a:r>
            <a:r>
              <a:rPr lang="en-GB" sz="1800" dirty="0" smtClean="0">
                <a:latin typeface="Verdana" panose="020B0604030504040204" pitchFamily="34" charset="0"/>
                <a:ea typeface="Verdana" panose="020B0604030504040204" pitchFamily="34" charset="0"/>
                <a:cs typeface="Verdana" panose="020B0604030504040204" pitchFamily="34" charset="0"/>
              </a:rPr>
              <a:t>live </a:t>
            </a:r>
            <a:r>
              <a:rPr lang="en-GB" sz="1800" dirty="0">
                <a:latin typeface="Verdana" panose="020B0604030504040204" pitchFamily="34" charset="0"/>
                <a:ea typeface="Verdana" panose="020B0604030504040204" pitchFamily="34" charset="0"/>
                <a:cs typeface="Verdana" panose="020B0604030504040204" pitchFamily="34" charset="0"/>
              </a:rPr>
              <a:t>on or inside another creature (the host) and takes its nourishment from the host. A parasite cannot live independently though they can survive for a while without the host</a:t>
            </a:r>
            <a:r>
              <a:rPr lang="en-GB" sz="1800" dirty="0" smtClean="0">
                <a:latin typeface="Verdana" panose="020B0604030504040204" pitchFamily="34" charset="0"/>
                <a:ea typeface="Verdana" panose="020B0604030504040204" pitchFamily="34" charset="0"/>
                <a:cs typeface="Verdana" panose="020B0604030504040204" pitchFamily="34" charset="0"/>
              </a:rPr>
              <a:t>.</a:t>
            </a:r>
            <a:endParaRPr lang="en-GB"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1800" b="1" dirty="0" smtClean="0">
                <a:latin typeface="Verdana" panose="020B0604030504040204" pitchFamily="34" charset="0"/>
                <a:ea typeface="Verdana" panose="020B0604030504040204" pitchFamily="34" charset="0"/>
                <a:cs typeface="Verdana" panose="020B0604030504040204" pitchFamily="34" charset="0"/>
              </a:rPr>
              <a:t>Fungus/Fungi</a:t>
            </a:r>
            <a:r>
              <a:rPr lang="en-GB" sz="1800" dirty="0" smtClean="0">
                <a:latin typeface="Verdana" panose="020B0604030504040204" pitchFamily="34" charset="0"/>
                <a:ea typeface="Verdana" panose="020B0604030504040204" pitchFamily="34" charset="0"/>
                <a:cs typeface="Verdana" panose="020B0604030504040204" pitchFamily="34" charset="0"/>
              </a:rPr>
              <a:t> </a:t>
            </a:r>
            <a:r>
              <a:rPr lang="en-GB" sz="1800" dirty="0">
                <a:latin typeface="Verdana" panose="020B0604030504040204" pitchFamily="34" charset="0"/>
                <a:ea typeface="Verdana" panose="020B0604030504040204" pitchFamily="34" charset="0"/>
                <a:cs typeface="Verdana" panose="020B0604030504040204" pitchFamily="34" charset="0"/>
              </a:rPr>
              <a:t>are plant-like organisms that lack chlorophyll. Since fungi do not have chlorophyll, they must absorb food from other organisms. Fungi like warm, dark and damp places to live</a:t>
            </a:r>
            <a:r>
              <a:rPr lang="en-GB" sz="1800" dirty="0" smtClean="0">
                <a:latin typeface="Verdana" panose="020B0604030504040204" pitchFamily="34" charset="0"/>
                <a:ea typeface="Verdana" panose="020B0604030504040204" pitchFamily="34" charset="0"/>
                <a:cs typeface="Verdana" panose="020B0604030504040204" pitchFamily="34" charset="0"/>
              </a:rPr>
              <a:t>.</a:t>
            </a:r>
            <a:endParaRPr lang="en-GB"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4826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6" y="143446"/>
            <a:ext cx="11284526" cy="1034184"/>
          </a:xfrm>
        </p:spPr>
        <p:txBody>
          <a:bodyPr/>
          <a:lstStyle/>
          <a:p>
            <a:pPr algn="ctr"/>
            <a:r>
              <a:rPr lang="de-DE" dirty="0">
                <a:latin typeface="Verdana" panose="020B0604030504040204" pitchFamily="34" charset="0"/>
                <a:ea typeface="Verdana" panose="020B0604030504040204" pitchFamily="34" charset="0"/>
                <a:cs typeface="Verdana" panose="020B0604030504040204" pitchFamily="34" charset="0"/>
              </a:rPr>
              <a:t>STI‘s – </a:t>
            </a:r>
            <a:r>
              <a:rPr lang="de-DE" dirty="0" smtClean="0">
                <a:latin typeface="Verdana" panose="020B0604030504040204" pitchFamily="34" charset="0"/>
                <a:ea typeface="Verdana" panose="020B0604030504040204" pitchFamily="34" charset="0"/>
                <a:cs typeface="Verdana" panose="020B0604030504040204" pitchFamily="34" charset="0"/>
              </a:rPr>
              <a:t>symptoms </a:t>
            </a:r>
            <a:r>
              <a:rPr lang="de-DE" dirty="0">
                <a:latin typeface="Verdana" panose="020B0604030504040204" pitchFamily="34" charset="0"/>
                <a:ea typeface="Verdana" panose="020B0604030504040204" pitchFamily="34" charset="0"/>
                <a:cs typeface="Verdana" panose="020B0604030504040204" pitchFamily="34" charset="0"/>
              </a:rPr>
              <a:t>and treatments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96558327"/>
              </p:ext>
            </p:extLst>
          </p:nvPr>
        </p:nvGraphicFramePr>
        <p:xfrm>
          <a:off x="838199" y="1435884"/>
          <a:ext cx="10515600" cy="4340792"/>
        </p:xfrm>
        <a:graphic>
          <a:graphicData uri="http://schemas.openxmlformats.org/drawingml/2006/table">
            <a:tbl>
              <a:tblPr firstRow="1" firstCol="1" bandRow="1">
                <a:tableStyleId>{5C22544A-7EE6-4342-B048-85BDC9FD1C3A}</a:tableStyleId>
              </a:tblPr>
              <a:tblGrid>
                <a:gridCol w="2628370"/>
                <a:gridCol w="2628370"/>
                <a:gridCol w="2629430"/>
                <a:gridCol w="2629430"/>
              </a:tblGrid>
              <a:tr h="620113">
                <a:tc>
                  <a:txBody>
                    <a:bodyPr/>
                    <a:lstStyle/>
                    <a:p>
                      <a:pPr marL="457200">
                        <a:spcAft>
                          <a:spcPts val="0"/>
                        </a:spcAft>
                      </a:pPr>
                      <a:r>
                        <a:rPr lang="en-GB" sz="2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Bacteria</a:t>
                      </a:r>
                    </a:p>
                  </a:txBody>
                  <a:tcPr marL="68580" marR="68580" marT="0" marB="0"/>
                </a:tc>
                <a:tc>
                  <a:txBody>
                    <a:bodyPr/>
                    <a:lstStyle/>
                    <a:p>
                      <a:pPr marL="457200">
                        <a:spcAft>
                          <a:spcPts val="0"/>
                        </a:spcAft>
                      </a:pPr>
                      <a:r>
                        <a:rPr lang="en-GB" sz="2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Virus</a:t>
                      </a:r>
                    </a:p>
                  </a:txBody>
                  <a:tcPr marL="68580" marR="68580" marT="0" marB="0"/>
                </a:tc>
                <a:tc>
                  <a:txBody>
                    <a:bodyPr/>
                    <a:lstStyle/>
                    <a:p>
                      <a:pPr marL="457200">
                        <a:spcAft>
                          <a:spcPts val="0"/>
                        </a:spcAft>
                      </a:pPr>
                      <a:r>
                        <a:rPr lang="en-GB" sz="2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Parasitic</a:t>
                      </a:r>
                    </a:p>
                  </a:txBody>
                  <a:tcPr marL="68580" marR="68580" marT="0" marB="0"/>
                </a:tc>
                <a:tc>
                  <a:txBody>
                    <a:bodyPr/>
                    <a:lstStyle/>
                    <a:p>
                      <a:pPr marL="457200">
                        <a:spcAft>
                          <a:spcPts val="0"/>
                        </a:spcAft>
                      </a:pPr>
                      <a:r>
                        <a:rPr lang="en-GB" sz="2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Fungal</a:t>
                      </a:r>
                    </a:p>
                  </a:txBody>
                  <a:tcPr marL="68580" marR="68580" marT="0" marB="0"/>
                </a:tc>
              </a:tr>
              <a:tr h="3720679">
                <a:tc>
                  <a:txBody>
                    <a:bodyPr/>
                    <a:lstStyle/>
                    <a:p>
                      <a:pPr marL="457200">
                        <a:spcAft>
                          <a:spcPts val="0"/>
                        </a:spcAft>
                      </a:pPr>
                      <a:r>
                        <a:rPr lang="en-GB" sz="2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Gonorrhoea</a:t>
                      </a:r>
                    </a:p>
                    <a:p>
                      <a:pPr marL="457200">
                        <a:spcAft>
                          <a:spcPts val="0"/>
                        </a:spcAft>
                      </a:pPr>
                      <a:r>
                        <a:rPr lang="en-GB" sz="2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NSU</a:t>
                      </a:r>
                    </a:p>
                    <a:p>
                      <a:pPr marL="457200">
                        <a:spcAft>
                          <a:spcPts val="0"/>
                        </a:spcAft>
                      </a:pPr>
                      <a:r>
                        <a:rPr lang="en-GB" sz="2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Chlamydia</a:t>
                      </a:r>
                    </a:p>
                    <a:p>
                      <a:pPr marL="457200">
                        <a:spcAft>
                          <a:spcPts val="0"/>
                        </a:spcAft>
                      </a:pPr>
                      <a:r>
                        <a:rPr lang="en-GB" sz="2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Syphilis</a:t>
                      </a:r>
                    </a:p>
                    <a:p>
                      <a:pPr marL="457200">
                        <a:spcAft>
                          <a:spcPts val="0"/>
                        </a:spcAft>
                      </a:pPr>
                      <a:r>
                        <a:rPr lang="en-GB" sz="2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Gut Infections</a:t>
                      </a:r>
                    </a:p>
                  </a:txBody>
                  <a:tcPr marL="68580" marR="68580" marT="0" marB="0"/>
                </a:tc>
                <a:tc>
                  <a:txBody>
                    <a:bodyPr/>
                    <a:lstStyle/>
                    <a:p>
                      <a:pPr marL="457200">
                        <a:spcAft>
                          <a:spcPts val="0"/>
                        </a:spcAft>
                      </a:pPr>
                      <a:r>
                        <a:rPr lang="en-GB" sz="2000" b="1" dirty="0">
                          <a:effectLst/>
                          <a:latin typeface="Verdana" panose="020B0604030504040204" pitchFamily="34" charset="0"/>
                          <a:ea typeface="Verdana" panose="020B0604030504040204" pitchFamily="34" charset="0"/>
                          <a:cs typeface="Verdana" panose="020B0604030504040204" pitchFamily="34" charset="0"/>
                        </a:rPr>
                        <a:t>Hep A</a:t>
                      </a:r>
                    </a:p>
                    <a:p>
                      <a:pPr marL="457200">
                        <a:spcAft>
                          <a:spcPts val="0"/>
                        </a:spcAft>
                      </a:pPr>
                      <a:r>
                        <a:rPr lang="en-GB" sz="2000" b="1" dirty="0">
                          <a:effectLst/>
                          <a:latin typeface="Verdana" panose="020B0604030504040204" pitchFamily="34" charset="0"/>
                          <a:ea typeface="Verdana" panose="020B0604030504040204" pitchFamily="34" charset="0"/>
                          <a:cs typeface="Verdana" panose="020B0604030504040204" pitchFamily="34" charset="0"/>
                        </a:rPr>
                        <a:t>Hep B</a:t>
                      </a:r>
                    </a:p>
                    <a:p>
                      <a:pPr marL="457200">
                        <a:spcAft>
                          <a:spcPts val="0"/>
                        </a:spcAft>
                      </a:pPr>
                      <a:r>
                        <a:rPr lang="en-GB" sz="2000" b="1" dirty="0">
                          <a:effectLst/>
                          <a:latin typeface="Verdana" panose="020B0604030504040204" pitchFamily="34" charset="0"/>
                          <a:ea typeface="Verdana" panose="020B0604030504040204" pitchFamily="34" charset="0"/>
                          <a:cs typeface="Verdana" panose="020B0604030504040204" pitchFamily="34" charset="0"/>
                        </a:rPr>
                        <a:t>Hep C</a:t>
                      </a:r>
                    </a:p>
                    <a:p>
                      <a:pPr marL="457200">
                        <a:spcAft>
                          <a:spcPts val="0"/>
                        </a:spcAft>
                      </a:pPr>
                      <a:r>
                        <a:rPr lang="en-GB" sz="2000" b="1" dirty="0">
                          <a:effectLst/>
                          <a:latin typeface="Verdana" panose="020B0604030504040204" pitchFamily="34" charset="0"/>
                          <a:ea typeface="Verdana" panose="020B0604030504040204" pitchFamily="34" charset="0"/>
                          <a:cs typeface="Verdana" panose="020B0604030504040204" pitchFamily="34" charset="0"/>
                        </a:rPr>
                        <a:t>Herpes</a:t>
                      </a:r>
                    </a:p>
                    <a:p>
                      <a:pPr marL="457200">
                        <a:spcAft>
                          <a:spcPts val="0"/>
                        </a:spcAft>
                      </a:pPr>
                      <a:r>
                        <a:rPr lang="en-GB" sz="2000" b="1" dirty="0">
                          <a:effectLst/>
                          <a:latin typeface="Verdana" panose="020B0604030504040204" pitchFamily="34" charset="0"/>
                          <a:ea typeface="Verdana" panose="020B0604030504040204" pitchFamily="34" charset="0"/>
                          <a:cs typeface="Verdana" panose="020B0604030504040204" pitchFamily="34" charset="0"/>
                        </a:rPr>
                        <a:t>Warts</a:t>
                      </a:r>
                    </a:p>
                    <a:p>
                      <a:pPr marL="457200">
                        <a:spcAft>
                          <a:spcPts val="0"/>
                        </a:spcAft>
                      </a:pPr>
                      <a:r>
                        <a:rPr lang="en-GB" sz="2000" b="1" dirty="0">
                          <a:effectLst/>
                          <a:latin typeface="Verdana" panose="020B0604030504040204" pitchFamily="34" charset="0"/>
                          <a:ea typeface="Verdana" panose="020B0604030504040204" pitchFamily="34" charset="0"/>
                          <a:cs typeface="Verdana" panose="020B0604030504040204" pitchFamily="34" charset="0"/>
                        </a:rPr>
                        <a:t>HIV</a:t>
                      </a:r>
                    </a:p>
                  </a:txBody>
                  <a:tcPr marL="68580" marR="68580" marT="0" marB="0"/>
                </a:tc>
                <a:tc>
                  <a:txBody>
                    <a:bodyPr/>
                    <a:lstStyle/>
                    <a:p>
                      <a:pPr marL="457200">
                        <a:spcAft>
                          <a:spcPts val="0"/>
                        </a:spcAft>
                      </a:pPr>
                      <a:r>
                        <a:rPr lang="en-GB" sz="2000" b="1" dirty="0">
                          <a:effectLst/>
                          <a:latin typeface="Verdana" panose="020B0604030504040204" pitchFamily="34" charset="0"/>
                          <a:ea typeface="Verdana" panose="020B0604030504040204" pitchFamily="34" charset="0"/>
                          <a:cs typeface="Verdana" panose="020B0604030504040204" pitchFamily="34" charset="0"/>
                        </a:rPr>
                        <a:t>Crabs</a:t>
                      </a:r>
                    </a:p>
                    <a:p>
                      <a:pPr marL="457200">
                        <a:spcAft>
                          <a:spcPts val="0"/>
                        </a:spcAft>
                      </a:pPr>
                      <a:r>
                        <a:rPr lang="en-GB" sz="2000" b="1" dirty="0">
                          <a:effectLst/>
                          <a:latin typeface="Verdana" panose="020B0604030504040204" pitchFamily="34" charset="0"/>
                          <a:ea typeface="Verdana" panose="020B0604030504040204" pitchFamily="34" charset="0"/>
                          <a:cs typeface="Verdana" panose="020B0604030504040204" pitchFamily="34" charset="0"/>
                        </a:rPr>
                        <a:t>Scabies</a:t>
                      </a:r>
                    </a:p>
                  </a:txBody>
                  <a:tcPr marL="68580" marR="68580" marT="0" marB="0"/>
                </a:tc>
                <a:tc>
                  <a:txBody>
                    <a:bodyPr/>
                    <a:lstStyle/>
                    <a:p>
                      <a:pPr marL="457200">
                        <a:spcAft>
                          <a:spcPts val="0"/>
                        </a:spcAft>
                      </a:pPr>
                      <a:r>
                        <a:rPr lang="en-GB" sz="2000" b="1" dirty="0">
                          <a:effectLst/>
                          <a:latin typeface="Verdana" panose="020B0604030504040204" pitchFamily="34" charset="0"/>
                          <a:ea typeface="Verdana" panose="020B0604030504040204" pitchFamily="34" charset="0"/>
                          <a:cs typeface="Verdana" panose="020B0604030504040204" pitchFamily="34" charset="0"/>
                        </a:rPr>
                        <a:t>Thrush</a:t>
                      </a:r>
                    </a:p>
                  </a:txBody>
                  <a:tcPr marL="68580" marR="68580" marT="0" marB="0"/>
                </a:tc>
              </a:tr>
            </a:tbl>
          </a:graphicData>
        </a:graphic>
      </p:graphicFrame>
      <p:sp>
        <p:nvSpPr>
          <p:cNvPr id="4" name="Footer Placeholder 3"/>
          <p:cNvSpPr>
            <a:spLocks noGrp="1"/>
          </p:cNvSpPr>
          <p:nvPr>
            <p:ph type="ftr" sz="quarter" idx="3"/>
          </p:nvPr>
        </p:nvSpPr>
        <p:spPr/>
        <p: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Prevention</a:t>
            </a:r>
            <a:endParaRPr lang="de-DE" sz="1800" b="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FB857C31-4407-F243-840D-76E72942167A}" type="slidenum">
              <a:rPr lang="de-DE" smtClean="0"/>
              <a:pPr/>
              <a:t>2</a:t>
            </a:fld>
            <a:endParaRPr lang="de-DE" dirty="0"/>
          </a:p>
        </p:txBody>
      </p:sp>
    </p:spTree>
    <p:extLst>
      <p:ext uri="{BB962C8B-B14F-4D97-AF65-F5344CB8AC3E}">
        <p14:creationId xmlns:p14="http://schemas.microsoft.com/office/powerpoint/2010/main" val="100024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32606"/>
            <a:ext cx="11471563" cy="978766"/>
          </a:xfrm>
        </p:spPr>
        <p:txBody>
          <a:bodyPr/>
          <a:lstStyle/>
          <a:p>
            <a:pPr algn="ctr"/>
            <a:r>
              <a:rPr lang="de-DE" dirty="0">
                <a:latin typeface="Verdana" panose="020B0604030504040204" pitchFamily="34" charset="0"/>
                <a:ea typeface="Verdana" panose="020B0604030504040204" pitchFamily="34" charset="0"/>
                <a:cs typeface="Verdana" panose="020B0604030504040204" pitchFamily="34" charset="0"/>
              </a:rPr>
              <a:t>STI‘s – </a:t>
            </a:r>
            <a:r>
              <a:rPr lang="de-DE" dirty="0" smtClean="0">
                <a:latin typeface="Verdana" panose="020B0604030504040204" pitchFamily="34" charset="0"/>
                <a:ea typeface="Verdana" panose="020B0604030504040204" pitchFamily="34" charset="0"/>
                <a:cs typeface="Verdana" panose="020B0604030504040204" pitchFamily="34" charset="0"/>
              </a:rPr>
              <a:t>symptoms </a:t>
            </a:r>
            <a:r>
              <a:rPr lang="de-DE" dirty="0">
                <a:latin typeface="Verdana" panose="020B0604030504040204" pitchFamily="34" charset="0"/>
                <a:ea typeface="Verdana" panose="020B0604030504040204" pitchFamily="34" charset="0"/>
                <a:cs typeface="Verdana" panose="020B0604030504040204" pitchFamily="34" charset="0"/>
              </a:rPr>
              <a:t>and treatments</a:t>
            </a:r>
            <a:endParaRPr lang="en-GB" dirty="0"/>
          </a:p>
        </p:txBody>
      </p:sp>
      <p:sp>
        <p:nvSpPr>
          <p:cNvPr id="3" name="Content Placeholder 2"/>
          <p:cNvSpPr>
            <a:spLocks noGrp="1"/>
          </p:cNvSpPr>
          <p:nvPr>
            <p:ph idx="1"/>
          </p:nvPr>
        </p:nvSpPr>
        <p:spPr>
          <a:xfrm>
            <a:off x="374073" y="858983"/>
            <a:ext cx="11471563" cy="5264726"/>
          </a:xfrm>
        </p:spPr>
        <p:txBody>
          <a:bodyPr>
            <a:normAutofit/>
          </a:bodyPr>
          <a:lstStyle/>
          <a:p>
            <a:pPr marL="0" indent="0" algn="ctr">
              <a:buNone/>
            </a:pPr>
            <a:r>
              <a:rPr lang="en-GB" b="1" dirty="0">
                <a:latin typeface="Verdana" panose="020B0604030504040204" pitchFamily="34" charset="0"/>
                <a:ea typeface="Verdana" panose="020B0604030504040204" pitchFamily="34" charset="0"/>
                <a:cs typeface="Verdana" panose="020B0604030504040204" pitchFamily="34" charset="0"/>
              </a:rPr>
              <a:t>STI Treatment Options – a simple approach</a:t>
            </a:r>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dirty="0" smtClean="0">
                <a:latin typeface="Verdana" panose="020B0604030504040204" pitchFamily="34" charset="0"/>
                <a:ea typeface="Verdana" panose="020B0604030504040204" pitchFamily="34" charset="0"/>
                <a:cs typeface="Verdana" panose="020B0604030504040204" pitchFamily="34" charset="0"/>
              </a:rPr>
              <a:t>Bacterial</a:t>
            </a:r>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Bacterial infections can be quickly treated with antibiotics.</a:t>
            </a:r>
          </a:p>
          <a:p>
            <a:pPr marL="0" indent="0">
              <a:buNone/>
            </a:pPr>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Viral</a:t>
            </a:r>
          </a:p>
          <a:p>
            <a:r>
              <a:rPr lang="en-GB" dirty="0">
                <a:latin typeface="Verdana" panose="020B0604030504040204" pitchFamily="34" charset="0"/>
                <a:ea typeface="Verdana" panose="020B0604030504040204" pitchFamily="34" charset="0"/>
                <a:cs typeface="Verdana" panose="020B0604030504040204" pitchFamily="34" charset="0"/>
              </a:rPr>
              <a:t>Generally, there are no treatments for viruses; they generally have to run their own course. However, there are treatments to keep the virus suppressed. There are vaccines for Hepatitis A and B, individually or together. However there is currently no vaccine for Hepatitis C although drug treatment is available and known as direct acting antivirals (DAAs).</a:t>
            </a:r>
          </a:p>
          <a:p>
            <a:r>
              <a:rPr lang="en-GB" dirty="0">
                <a:latin typeface="Verdana" panose="020B0604030504040204" pitchFamily="34" charset="0"/>
                <a:ea typeface="Verdana" panose="020B0604030504040204" pitchFamily="34" charset="0"/>
                <a:cs typeface="Verdana" panose="020B0604030504040204" pitchFamily="34" charset="0"/>
              </a:rPr>
              <a:t>There is no vaccine for HIV yet there are treatments that can suppress the virus.</a:t>
            </a:r>
          </a:p>
          <a:p>
            <a:endParaRPr lang="en-GB" dirty="0"/>
          </a:p>
        </p:txBody>
      </p:sp>
      <p:sp>
        <p:nvSpPr>
          <p:cNvPr id="4" name="Footer Placeholder 3"/>
          <p:cNvSpPr>
            <a:spLocks noGrp="1"/>
          </p:cNvSpPr>
          <p:nvPr>
            <p:ph type="ftr" sz="quarter" idx="3"/>
          </p:nvPr>
        </p:nvSpPr>
        <p:spPr/>
        <p: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Prevention</a:t>
            </a:r>
            <a:endParaRPr lang="de-DE" sz="1800" b="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FB857C31-4407-F243-840D-76E72942167A}" type="slidenum">
              <a:rPr lang="de-DE" smtClean="0"/>
              <a:pPr/>
              <a:t>3</a:t>
            </a:fld>
            <a:endParaRPr lang="de-DE" dirty="0"/>
          </a:p>
        </p:txBody>
      </p:sp>
    </p:spTree>
    <p:extLst>
      <p:ext uri="{BB962C8B-B14F-4D97-AF65-F5344CB8AC3E}">
        <p14:creationId xmlns:p14="http://schemas.microsoft.com/office/powerpoint/2010/main" val="415881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32605"/>
            <a:ext cx="11416146" cy="909493"/>
          </a:xfrm>
        </p:spPr>
        <p:txBody>
          <a:bodyPr/>
          <a:lstStyle/>
          <a:p>
            <a:pPr algn="ctr"/>
            <a:r>
              <a:rPr lang="de-DE" dirty="0">
                <a:latin typeface="Verdana" panose="020B0604030504040204" pitchFamily="34" charset="0"/>
                <a:ea typeface="Verdana" panose="020B0604030504040204" pitchFamily="34" charset="0"/>
                <a:cs typeface="Verdana" panose="020B0604030504040204" pitchFamily="34" charset="0"/>
              </a:rPr>
              <a:t>STI‘s – symptoms and treatments</a:t>
            </a:r>
            <a:endParaRPr lang="en-GB" dirty="0"/>
          </a:p>
        </p:txBody>
      </p:sp>
      <p:sp>
        <p:nvSpPr>
          <p:cNvPr id="3" name="Content Placeholder 2"/>
          <p:cNvSpPr>
            <a:spLocks noGrp="1"/>
          </p:cNvSpPr>
          <p:nvPr>
            <p:ph idx="1"/>
          </p:nvPr>
        </p:nvSpPr>
        <p:spPr>
          <a:xfrm>
            <a:off x="387927" y="942098"/>
            <a:ext cx="11526982" cy="5112338"/>
          </a:xfrm>
        </p:spPr>
        <p:txBody>
          <a:bodyPr>
            <a:normAutofit lnSpcReduction="10000"/>
          </a:bodyPr>
          <a:lstStyle/>
          <a:p>
            <a:pPr marL="0" indent="0" algn="ctr">
              <a:buNone/>
            </a:pPr>
            <a:r>
              <a:rPr lang="en-GB" b="1" dirty="0">
                <a:latin typeface="Verdana" panose="020B0604030504040204" pitchFamily="34" charset="0"/>
                <a:ea typeface="Verdana" panose="020B0604030504040204" pitchFamily="34" charset="0"/>
                <a:cs typeface="Verdana" panose="020B0604030504040204" pitchFamily="34" charset="0"/>
              </a:rPr>
              <a:t>STI Treatment Options – a simple </a:t>
            </a:r>
            <a:r>
              <a:rPr lang="en-GB" b="1" dirty="0" smtClean="0">
                <a:latin typeface="Verdana" panose="020B0604030504040204" pitchFamily="34" charset="0"/>
                <a:ea typeface="Verdana" panose="020B0604030504040204" pitchFamily="34" charset="0"/>
                <a:cs typeface="Verdana" panose="020B0604030504040204" pitchFamily="34" charset="0"/>
              </a:rPr>
              <a:t>approach</a:t>
            </a: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dirty="0" smtClean="0">
                <a:latin typeface="Verdana" panose="020B0604030504040204" pitchFamily="34" charset="0"/>
                <a:ea typeface="Verdana" panose="020B0604030504040204" pitchFamily="34" charset="0"/>
                <a:cs typeface="Verdana" panose="020B0604030504040204" pitchFamily="34" charset="0"/>
              </a:rPr>
              <a:t>Parasitical</a:t>
            </a:r>
            <a:endParaRPr lang="en-GB" dirty="0">
              <a:latin typeface="Verdana" panose="020B0604030504040204" pitchFamily="34" charset="0"/>
              <a:ea typeface="Verdana" panose="020B0604030504040204" pitchFamily="34" charset="0"/>
              <a:cs typeface="Verdana" panose="020B0604030504040204" pitchFamily="34" charset="0"/>
            </a:endParaRPr>
          </a:p>
          <a:p>
            <a:pPr lvl="0"/>
            <a:r>
              <a:rPr lang="en-GB" dirty="0">
                <a:latin typeface="Verdana" panose="020B0604030504040204" pitchFamily="34" charset="0"/>
                <a:ea typeface="Verdana" panose="020B0604030504040204" pitchFamily="34" charset="0"/>
                <a:cs typeface="Verdana" panose="020B0604030504040204" pitchFamily="34" charset="0"/>
              </a:rPr>
              <a:t>Parasitic skin infections can be relieved and treated with creams and lotions which can be purchased over the counter at the chemist. For parasitic gut infections, a doctor can prescribe specific antibiotic medications that can help. </a:t>
            </a:r>
          </a:p>
          <a:p>
            <a:pPr marL="0" indent="0">
              <a:buNone/>
            </a:pP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dirty="0" smtClean="0">
                <a:latin typeface="Verdana" panose="020B0604030504040204" pitchFamily="34" charset="0"/>
                <a:ea typeface="Verdana" panose="020B0604030504040204" pitchFamily="34" charset="0"/>
                <a:cs typeface="Verdana" panose="020B0604030504040204" pitchFamily="34" charset="0"/>
              </a:rPr>
              <a:t>Fungal</a:t>
            </a:r>
            <a:endParaRPr lang="en-GB" dirty="0">
              <a:latin typeface="Verdana" panose="020B0604030504040204" pitchFamily="34" charset="0"/>
              <a:ea typeface="Verdana" panose="020B0604030504040204" pitchFamily="34" charset="0"/>
              <a:cs typeface="Verdana" panose="020B0604030504040204" pitchFamily="34" charset="0"/>
            </a:endParaRPr>
          </a:p>
          <a:p>
            <a:pPr lvl="0"/>
            <a:r>
              <a:rPr lang="en-GB" dirty="0">
                <a:latin typeface="Verdana" panose="020B0604030504040204" pitchFamily="34" charset="0"/>
                <a:ea typeface="Verdana" panose="020B0604030504040204" pitchFamily="34" charset="0"/>
                <a:cs typeface="Verdana" panose="020B0604030504040204" pitchFamily="34" charset="0"/>
              </a:rPr>
              <a:t>Fungal infections can be relieved and treated with creams and lotions which can be purchased over the counter.</a:t>
            </a:r>
          </a:p>
          <a:p>
            <a:pPr marL="0" indent="0">
              <a:buNone/>
            </a:pPr>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STIs that present symptoms within three days are normally bacterial infections. Viral infections have longer incubation periods. Sometimes they only manifest when the immune system is impaired or run down.</a:t>
            </a:r>
          </a:p>
          <a:p>
            <a:endParaRPr lang="en-GB" dirty="0"/>
          </a:p>
        </p:txBody>
      </p:sp>
      <p:sp>
        <p:nvSpPr>
          <p:cNvPr id="4" name="Footer Placeholder 3"/>
          <p:cNvSpPr>
            <a:spLocks noGrp="1"/>
          </p:cNvSpPr>
          <p:nvPr>
            <p:ph type="ftr" sz="quarter" idx="3"/>
          </p:nvPr>
        </p:nvSpPr>
        <p:spPr/>
        <p: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Prevention</a:t>
            </a:r>
            <a:endParaRPr lang="de-DE" sz="1800" b="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FB857C31-4407-F243-840D-76E72942167A}" type="slidenum">
              <a:rPr lang="de-DE" smtClean="0"/>
              <a:pPr/>
              <a:t>4</a:t>
            </a:fld>
            <a:endParaRPr lang="de-DE" dirty="0"/>
          </a:p>
        </p:txBody>
      </p:sp>
    </p:spTree>
    <p:extLst>
      <p:ext uri="{BB962C8B-B14F-4D97-AF65-F5344CB8AC3E}">
        <p14:creationId xmlns:p14="http://schemas.microsoft.com/office/powerpoint/2010/main" val="310978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Design">
  <a:themeElements>
    <a:clrScheme name="Benutzerdefiniert 1">
      <a:dk1>
        <a:srgbClr val="3C3C3B"/>
      </a:dk1>
      <a:lt1>
        <a:srgbClr val="FFFFFF"/>
      </a:lt1>
      <a:dk2>
        <a:srgbClr val="0064AE"/>
      </a:dk2>
      <a:lt2>
        <a:srgbClr val="00B0EB"/>
      </a:lt2>
      <a:accent1>
        <a:srgbClr val="83C9F0"/>
      </a:accent1>
      <a:accent2>
        <a:srgbClr val="00A3A6"/>
      </a:accent2>
      <a:accent3>
        <a:srgbClr val="BBD043"/>
      </a:accent3>
      <a:accent4>
        <a:srgbClr val="E2DD09"/>
      </a:accent4>
      <a:accent5>
        <a:srgbClr val="F18847"/>
      </a:accent5>
      <a:accent6>
        <a:srgbClr val="E63323"/>
      </a:accent6>
      <a:hlink>
        <a:srgbClr val="EB608C"/>
      </a:hlink>
      <a:folHlink>
        <a:srgbClr val="5941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506</Words>
  <Application>Microsoft Office PowerPoint</Application>
  <PresentationFormat>Custom</PresentationFormat>
  <Paragraphs>51</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Office-Design</vt:lpstr>
      <vt:lpstr>STI‘s – symptoms and treatments</vt:lpstr>
      <vt:lpstr>STI‘s – symptoms and treatments</vt:lpstr>
      <vt:lpstr>STI‘s – symptoms and treatments</vt:lpstr>
      <vt:lpstr>STI‘s – symptoms and treatments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Kathrin</dc:creator>
  <cp:lastModifiedBy>Barrie Dwyer</cp:lastModifiedBy>
  <cp:revision>38</cp:revision>
  <dcterms:created xsi:type="dcterms:W3CDTF">2018-01-09T15:53:15Z</dcterms:created>
  <dcterms:modified xsi:type="dcterms:W3CDTF">2019-08-25T16:02:07Z</dcterms:modified>
</cp:coreProperties>
</file>