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506FC1E6-298C-8245-9C4B-6094C4DD5A30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4A0F"/>
    <a:srgbClr val="DAD409"/>
    <a:srgbClr val="3C3C3B"/>
    <a:srgbClr val="006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008"/>
  </p:normalViewPr>
  <p:slideViewPr>
    <p:cSldViewPr snapToGrid="0" snapToObject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2969-F816-0146-915C-AE00420490E7}" type="datetimeFigureOut">
              <a:rPr lang="de-DE" smtClean="0"/>
              <a:t>10.06.2019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BA0C7-F9A9-8C47-888C-FED1A313B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7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BA0C7-F9A9-8C47-888C-FED1A313B7E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64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" y="428"/>
            <a:ext cx="12190472" cy="6857141"/>
          </a:xfrm>
          <a:prstGeom prst="rect">
            <a:avLst/>
          </a:prstGeom>
          <a:ln w="9525">
            <a:solidFill>
              <a:srgbClr val="E63323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8803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167705"/>
            <a:ext cx="9144000" cy="78532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1" y="4045104"/>
            <a:ext cx="7131992" cy="8080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1">
                <a:solidFill>
                  <a:srgbClr val="3C3C3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 dirty="0"/>
              <a:t>Master-</a:t>
            </a:r>
            <a:r>
              <a:rPr lang="de-DE" dirty="0" err="1"/>
              <a:t>Subtitel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9507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42489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42489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="" xmlns:a16="http://schemas.microsoft.com/office/drawing/2014/main" id="{5125F7D6-4B89-5E4A-9841-BA57CF4DE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0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="" xmlns:a16="http://schemas.microsoft.com/office/drawing/2014/main" id="{4208343C-5CB0-164A-8DC7-6B90607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58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="" xmlns:a16="http://schemas.microsoft.com/office/drawing/2014/main" id="{9F31742E-7FF4-EA44-AD6D-7C81F1B97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41148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="" xmlns:a16="http://schemas.microsoft.com/office/drawing/2014/main" id="{89150C64-4811-A247-9369-E9A7B54F0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="" xmlns:a16="http://schemas.microsoft.com/office/drawing/2014/main" id="{4AD1A2B9-D920-5345-AEF0-0A0F8236548E}"/>
              </a:ext>
            </a:extLst>
          </p:cNvPr>
          <p:cNvCxnSpPr/>
          <p:nvPr userDrawn="1"/>
        </p:nvCxnSpPr>
        <p:spPr>
          <a:xfrm flipV="1">
            <a:off x="1936685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52537"/>
          </a:xfrm>
        </p:spPr>
        <p:txBody>
          <a:bodyPr/>
          <a:lstStyle>
            <a:lvl1pPr marL="0" indent="0">
              <a:buNone/>
              <a:defRPr sz="2400" b="0" i="1">
                <a:solidFill>
                  <a:srgbClr val="3C3C3B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="" xmlns:a16="http://schemas.microsoft.com/office/drawing/2014/main" id="{6DF3A2F1-3497-CD44-A9FD-A9FFD06D0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41148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="" xmlns:a16="http://schemas.microsoft.com/office/drawing/2014/main" id="{6BDC5C79-0E90-FB43-ABA1-13266A957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="" xmlns:a16="http://schemas.microsoft.com/office/drawing/2014/main" id="{954ECC5E-6E65-F246-8E8A-2D4F48C799CB}"/>
              </a:ext>
            </a:extLst>
          </p:cNvPr>
          <p:cNvCxnSpPr/>
          <p:nvPr userDrawn="1"/>
        </p:nvCxnSpPr>
        <p:spPr>
          <a:xfrm flipV="1">
            <a:off x="1936685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63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63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="" xmlns:a16="http://schemas.microsoft.com/office/drawing/2014/main" id="{F1D6E89B-E30A-C74B-B2EE-4AAE2A573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5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8" y="5451194"/>
            <a:ext cx="474611" cy="384426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838200" y="1825713"/>
            <a:ext cx="10432744" cy="34634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541066" y="5500965"/>
            <a:ext cx="9729878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200" indent="0">
              <a:buNone/>
              <a:defRPr sz="1600" b="1" i="1">
                <a:solidFill>
                  <a:srgbClr val="FF0000"/>
                </a:solidFill>
              </a:defRPr>
            </a:lvl2pPr>
            <a:lvl3pPr marL="914400" indent="0">
              <a:buNone/>
              <a:defRPr sz="1600" b="1" i="1">
                <a:solidFill>
                  <a:srgbClr val="FF0000"/>
                </a:solidFill>
              </a:defRPr>
            </a:lvl3pPr>
            <a:lvl4pPr marL="1371600" indent="0">
              <a:buNone/>
              <a:defRPr sz="1600" b="1" i="1">
                <a:solidFill>
                  <a:srgbClr val="FF0000"/>
                </a:solidFill>
              </a:defRPr>
            </a:lvl4pPr>
            <a:lvl5pPr marL="1828800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="" xmlns:a16="http://schemas.microsoft.com/office/drawing/2014/main" id="{A280A1E0-3245-4C40-B5A4-89A366674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838200" y="1825714"/>
            <a:ext cx="5161063" cy="34410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6192737" y="1825714"/>
            <a:ext cx="5161063" cy="34410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="" xmlns:a16="http://schemas.microsoft.com/office/drawing/2014/main" id="{CFDAB86C-2374-E141-9310-76BAB7E22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3" y="5451194"/>
            <a:ext cx="474611" cy="384426"/>
          </a:xfrm>
          <a:prstGeom prst="rect">
            <a:avLst/>
          </a:prstGeom>
        </p:spPr>
      </p:pic>
      <p:sp>
        <p:nvSpPr>
          <p:cNvPr id="18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541066" y="5500965"/>
            <a:ext cx="4458197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200" indent="0">
              <a:buNone/>
              <a:defRPr sz="1600" b="1" i="1">
                <a:solidFill>
                  <a:srgbClr val="FF0000"/>
                </a:solidFill>
              </a:defRPr>
            </a:lvl2pPr>
            <a:lvl3pPr marL="914400" indent="0">
              <a:buNone/>
              <a:defRPr sz="1600" b="1" i="1">
                <a:solidFill>
                  <a:srgbClr val="FF0000"/>
                </a:solidFill>
              </a:defRPr>
            </a:lvl3pPr>
            <a:lvl4pPr marL="1371600" indent="0">
              <a:buNone/>
              <a:defRPr sz="1600" b="1" i="1">
                <a:solidFill>
                  <a:srgbClr val="FF0000"/>
                </a:solidFill>
              </a:defRPr>
            </a:lvl4pPr>
            <a:lvl5pPr marL="1828800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6876742" y="5500965"/>
            <a:ext cx="4458197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200" indent="0">
              <a:buNone/>
              <a:defRPr sz="1600" b="1" i="1">
                <a:solidFill>
                  <a:srgbClr val="FF0000"/>
                </a:solidFill>
              </a:defRPr>
            </a:lvl2pPr>
            <a:lvl3pPr marL="914400" indent="0">
              <a:buNone/>
              <a:defRPr sz="1600" b="1" i="1">
                <a:solidFill>
                  <a:srgbClr val="FF0000"/>
                </a:solidFill>
              </a:defRPr>
            </a:lvl3pPr>
            <a:lvl4pPr marL="1371600" indent="0">
              <a:buNone/>
              <a:defRPr sz="1600" b="1" i="1">
                <a:solidFill>
                  <a:srgbClr val="FF0000"/>
                </a:solidFill>
              </a:defRPr>
            </a:lvl4pPr>
            <a:lvl5pPr marL="1828800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29" y="5451194"/>
            <a:ext cx="474611" cy="3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="" xmlns:a16="http://schemas.microsoft.com/office/drawing/2014/main" id="{9D6C8ADD-0AC1-2C4E-90CF-02CF995A3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8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60063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="" xmlns:a16="http://schemas.microsoft.com/office/drawing/2014/main" id="{7AD157D2-4E0C-DD49-8B0D-8E06AEFF4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8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5183188" y="987425"/>
            <a:ext cx="6170612" cy="48545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="" xmlns:a16="http://schemas.microsoft.com/office/drawing/2014/main" id="{583061C2-A63A-954A-A15D-F2210DDAA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1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4" y="859"/>
            <a:ext cx="12190472" cy="685714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41148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 flipV="1">
            <a:off x="1936685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442148" y="6160650"/>
            <a:ext cx="1153348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7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55" r:id="rId7"/>
    <p:sldLayoutId id="2147483658" r:id="rId8"/>
    <p:sldLayoutId id="2147483656" r:id="rId9"/>
    <p:sldLayoutId id="2147483659" r:id="rId10"/>
    <p:sldLayoutId id="214748365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68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158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554182" y="166260"/>
            <a:ext cx="11083636" cy="637309"/>
          </a:xfrm>
        </p:spPr>
        <p:txBody>
          <a:bodyPr>
            <a:noAutofit/>
          </a:bodyPr>
          <a:lstStyle/>
          <a:p>
            <a:pPr algn="ctr"/>
            <a:r>
              <a:rPr lang="de-DE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Motivational Interviewing</a:t>
            </a:r>
            <a:endParaRPr lang="de-DE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554182" y="1080670"/>
            <a:ext cx="11083636" cy="3671448"/>
          </a:xfrm>
        </p:spPr>
        <p:txBody>
          <a:bodyPr/>
          <a:lstStyle/>
          <a:p>
            <a:r>
              <a:rPr lang="en-GB" dirty="0"/>
              <a:t> 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guided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client based communication strategy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Helps clients explore and resolve feelings in order to amend or change problem behaviours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Offers specific,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nforcing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steps to help the client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770951" y="5998660"/>
            <a:ext cx="4184031" cy="346742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Prevention</a:t>
            </a:r>
            <a:endParaRPr lang="de-DE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60"/>
            <a:ext cx="10515600" cy="964911"/>
          </a:xfrm>
        </p:spPr>
        <p:txBody>
          <a:bodyPr/>
          <a:lstStyle/>
          <a:p>
            <a:pPr algn="ctr"/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Motivational Interviewing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831273"/>
            <a:ext cx="11346873" cy="52508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Motivational Interviewing Tools -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OARS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(rather than closed) questions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“How do you feel about that?” (open) versus “Did that make you angry?” (closed)</a:t>
            </a:r>
          </a:p>
          <a:p>
            <a:pPr marL="0" indent="0"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AFFIRMATIONS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(for positive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nforcement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“Congratulations on taking you medications regularly, that can be difficult for many people.”</a:t>
            </a:r>
          </a:p>
          <a:p>
            <a:pPr marL="0" indent="0"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REFLECTIONS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(repeat, rephrase, paraphrase)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“Are you are saying you find it difficult to ask your partners to use condoms?”</a:t>
            </a:r>
          </a:p>
          <a:p>
            <a:pPr marL="0" indent="0"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 or 3 key points raised by the person)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“So the main things you want to do today are see your test results and find out about the support group?”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z="1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Prevention</a:t>
            </a:r>
            <a:endParaRPr lang="de-DE" sz="1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1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60"/>
            <a:ext cx="10515600" cy="964911"/>
          </a:xfrm>
        </p:spPr>
        <p:txBody>
          <a:bodyPr/>
          <a:lstStyle/>
          <a:p>
            <a:pPr algn="ctr"/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Motivational Interviewing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831273"/>
            <a:ext cx="11346873" cy="5250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Motivational Interviewing Tools –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LURE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person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involves as much listening as informing, and you can only understand someone’s motivation by listening.</a:t>
            </a:r>
          </a:p>
          <a:p>
            <a:pPr marL="0" indent="0">
              <a:buNone/>
            </a:pP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 motivations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 reasons for change, rather than yours, are more likely to help behaviour change.</a:t>
            </a:r>
          </a:p>
          <a:p>
            <a:pPr marL="0" indent="0">
              <a:buNone/>
            </a:pP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RESIST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urge to ‘correct’ the person you are talking with. 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their conversation, not yours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0" indent="0">
              <a:buNone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EMPOWER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person you are talking with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outcomes are better when someone takes an interest in and plays an active role in their own care</a:t>
            </a:r>
            <a:r>
              <a:rPr lang="en-GB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z="1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Prevention</a:t>
            </a:r>
            <a:endParaRPr lang="de-DE" sz="1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35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3C3C3B"/>
      </a:dk1>
      <a:lt1>
        <a:srgbClr val="FFFFFF"/>
      </a:lt1>
      <a:dk2>
        <a:srgbClr val="0064AE"/>
      </a:dk2>
      <a:lt2>
        <a:srgbClr val="00B0EB"/>
      </a:lt2>
      <a:accent1>
        <a:srgbClr val="83C9F0"/>
      </a:accent1>
      <a:accent2>
        <a:srgbClr val="00A3A6"/>
      </a:accent2>
      <a:accent3>
        <a:srgbClr val="BBD043"/>
      </a:accent3>
      <a:accent4>
        <a:srgbClr val="E2DD09"/>
      </a:accent4>
      <a:accent5>
        <a:srgbClr val="F18847"/>
      </a:accent5>
      <a:accent6>
        <a:srgbClr val="E63323"/>
      </a:accent6>
      <a:hlink>
        <a:srgbClr val="EB608C"/>
      </a:hlink>
      <a:folHlink>
        <a:srgbClr val="59418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196</Words>
  <Application>Microsoft Office PowerPoint</Application>
  <PresentationFormat>Custom</PresentationFormat>
  <Paragraphs>36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Office-Design</vt:lpstr>
      <vt:lpstr>Motivational Interviewing</vt:lpstr>
      <vt:lpstr>Motivational Interviewing</vt:lpstr>
      <vt:lpstr>Motivational Interviewing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Kathrin</dc:creator>
  <cp:lastModifiedBy>Barrie Dwyer</cp:lastModifiedBy>
  <cp:revision>36</cp:revision>
  <dcterms:created xsi:type="dcterms:W3CDTF">2018-01-09T15:53:15Z</dcterms:created>
  <dcterms:modified xsi:type="dcterms:W3CDTF">2019-06-10T12:05:06Z</dcterms:modified>
</cp:coreProperties>
</file>