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sldIdLst>
    <p:sldId id="261" r:id="rId2"/>
    <p:sldId id="257" r:id="rId3"/>
    <p:sldId id="258" r:id="rId4"/>
    <p:sldId id="259" r:id="rId5"/>
    <p:sldId id="260"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506FC1E6-298C-8245-9C4B-6094C4DD5A30}">
          <p14:sldIdLst>
            <p14:sldId id="261"/>
            <p14:sldId id="257"/>
            <p14:sldId id="258"/>
            <p14:sldId id="259"/>
            <p14:sldId id="260"/>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4A0F"/>
    <a:srgbClr val="DAD409"/>
    <a:srgbClr val="3C3C3B"/>
    <a:srgbClr val="006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008"/>
  </p:normalViewPr>
  <p:slideViewPr>
    <p:cSldViewPr snapToGrid="0" snapToObjects="1">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82969-F816-0146-915C-AE00420490E7}" type="datetimeFigureOut">
              <a:rPr lang="de-DE" smtClean="0"/>
              <a:t>25.08.2019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BA0C7-F9A9-8C47-888C-FED1A313B7E6}" type="slidenum">
              <a:rPr lang="de-DE" smtClean="0"/>
              <a:t>‹#›</a:t>
            </a:fld>
            <a:endParaRPr lang="de-DE"/>
          </a:p>
        </p:txBody>
      </p:sp>
    </p:spTree>
    <p:extLst>
      <p:ext uri="{BB962C8B-B14F-4D97-AF65-F5344CB8AC3E}">
        <p14:creationId xmlns:p14="http://schemas.microsoft.com/office/powerpoint/2010/main" val="108237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2"/>
          <a:stretch>
            <a:fillRect/>
          </a:stretch>
        </p:blipFill>
        <p:spPr>
          <a:xfrm>
            <a:off x="763" y="428"/>
            <a:ext cx="12190472" cy="6857141"/>
          </a:xfrm>
          <a:prstGeom prst="rect">
            <a:avLst/>
          </a:prstGeom>
          <a:ln w="9525">
            <a:solidFill>
              <a:srgbClr val="E63323"/>
            </a:solidFill>
          </a:ln>
        </p:spPr>
      </p:pic>
      <p:sp>
        <p:nvSpPr>
          <p:cNvPr id="2" name="Titel 1"/>
          <p:cNvSpPr>
            <a:spLocks noGrp="1"/>
          </p:cNvSpPr>
          <p:nvPr>
            <p:ph type="ctrTitle"/>
          </p:nvPr>
        </p:nvSpPr>
        <p:spPr>
          <a:xfrm>
            <a:off x="1524000" y="688030"/>
            <a:ext cx="9144000" cy="2387600"/>
          </a:xfrm>
        </p:spPr>
        <p:txBody>
          <a:bodyPr anchor="b"/>
          <a:lstStyle>
            <a:lvl1pPr algn="l">
              <a:defRPr sz="6000"/>
            </a:lvl1pPr>
          </a:lstStyle>
          <a:p>
            <a:r>
              <a:rPr lang="de-DE" dirty="0"/>
              <a:t>Mastertitelformat bearbeiten</a:t>
            </a:r>
          </a:p>
        </p:txBody>
      </p:sp>
      <p:sp>
        <p:nvSpPr>
          <p:cNvPr id="3" name="Untertitel 2"/>
          <p:cNvSpPr>
            <a:spLocks noGrp="1"/>
          </p:cNvSpPr>
          <p:nvPr>
            <p:ph type="subTitle" idx="1"/>
          </p:nvPr>
        </p:nvSpPr>
        <p:spPr>
          <a:xfrm>
            <a:off x="1524000" y="3167705"/>
            <a:ext cx="9144000" cy="7853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3" name="Textplatzhalter 12"/>
          <p:cNvSpPr>
            <a:spLocks noGrp="1"/>
          </p:cNvSpPr>
          <p:nvPr>
            <p:ph type="body" sz="quarter" idx="13" hasCustomPrompt="1"/>
          </p:nvPr>
        </p:nvSpPr>
        <p:spPr>
          <a:xfrm>
            <a:off x="1524001" y="4045104"/>
            <a:ext cx="7131992" cy="808037"/>
          </a:xfrm>
        </p:spPr>
        <p:txBody>
          <a:bodyPr>
            <a:normAutofit/>
          </a:bodyPr>
          <a:lstStyle>
            <a:lvl1pPr marL="0" indent="0">
              <a:buFontTx/>
              <a:buNone/>
              <a:defRPr sz="1800" b="0" i="1">
                <a:solidFill>
                  <a:srgbClr val="3C3C3B"/>
                </a:solidFill>
                <a:latin typeface="Open Sans" charset="0"/>
                <a:ea typeface="Open Sans" charset="0"/>
                <a:cs typeface="Open Sans" charset="0"/>
              </a:defRPr>
            </a:lvl1pPr>
          </a:lstStyle>
          <a:p>
            <a:pPr lvl="0"/>
            <a:r>
              <a:rPr lang="de-DE" dirty="0"/>
              <a:t>Master-</a:t>
            </a:r>
            <a:r>
              <a:rPr lang="de-DE" dirty="0" err="1"/>
              <a:t>Subtitel</a:t>
            </a:r>
            <a:r>
              <a:rPr lang="de-DE" dirty="0"/>
              <a:t> bearbeiten</a:t>
            </a:r>
          </a:p>
        </p:txBody>
      </p:sp>
    </p:spTree>
    <p:extLst>
      <p:ext uri="{BB962C8B-B14F-4D97-AF65-F5344CB8AC3E}">
        <p14:creationId xmlns:p14="http://schemas.microsoft.com/office/powerpoint/2010/main" val="950789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a16="http://schemas.microsoft.com/office/drawing/2014/main" xmlns="" id="{5125F7D6-4B89-5E4A-9841-BA57CF4DEFD7}"/>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9730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xmlns="" id="{4208343C-5CB0-164A-8DC7-6B90607999F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9558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a:extLst>
              <a:ext uri="{FF2B5EF4-FFF2-40B4-BE49-F238E27FC236}">
                <a16:creationId xmlns:a16="http://schemas.microsoft.com/office/drawing/2014/main" xmlns="" id="{9F31742E-7FF4-EA44-AD6D-7C81F1B97DBE}"/>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a16="http://schemas.microsoft.com/office/drawing/2014/main" xmlns="" id="{89150C64-4811-A247-9369-E9A7B54F0FF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a16="http://schemas.microsoft.com/office/drawing/2014/main" xmlns="" id="{4AD1A2B9-D920-5345-AEF0-0A0F8236548E}"/>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1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252537"/>
          </a:xfrm>
        </p:spPr>
        <p:txBody>
          <a:bodyPr/>
          <a:lstStyle>
            <a:lvl1pPr marL="0" indent="0">
              <a:buNone/>
              <a:defRPr sz="2400" b="0" i="1">
                <a:solidFill>
                  <a:srgbClr val="3C3C3B"/>
                </a:solidFill>
                <a:latin typeface="Open Sans" charset="0"/>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a16="http://schemas.microsoft.com/office/drawing/2014/main" xmlns="" id="{6DF3A2F1-3497-CD44-A9FD-A9FFD06D0496}"/>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a16="http://schemas.microsoft.com/office/drawing/2014/main" xmlns="" id="{6BDC5C79-0E90-FB43-ABA1-13266A95788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a16="http://schemas.microsoft.com/office/drawing/2014/main" xmlns="" id="{954ECC5E-6E65-F246-8E8A-2D4F48C799CB}"/>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3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a16="http://schemas.microsoft.com/office/drawing/2014/main" xmlns="" id="{F1D6E89B-E30A-C74B-B2EE-4AAE2A57381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8405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6" name="Fußzeilenplatzhalter 5"/>
          <p:cNvSpPr>
            <a:spLocks noGrp="1"/>
          </p:cNvSpPr>
          <p:nvPr>
            <p:ph type="ftr" sz="quarter" idx="11"/>
          </p:nvPr>
        </p:nvSpPr>
        <p:spPr/>
        <p:txBody>
          <a:bodyPr/>
          <a:lstStyle/>
          <a:p>
            <a:endParaRPr lang="de-DE" dirty="0"/>
          </a:p>
        </p:txBody>
      </p:sp>
      <p:pic>
        <p:nvPicPr>
          <p:cNvPr id="9" name="Bild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318" y="5451194"/>
            <a:ext cx="474611" cy="384426"/>
          </a:xfrm>
          <a:prstGeom prst="rect">
            <a:avLst/>
          </a:prstGeom>
        </p:spPr>
      </p:pic>
      <p:sp>
        <p:nvSpPr>
          <p:cNvPr id="11" name="Textplatzhalter 10"/>
          <p:cNvSpPr>
            <a:spLocks noGrp="1"/>
          </p:cNvSpPr>
          <p:nvPr>
            <p:ph type="body" sz="quarter" idx="13"/>
          </p:nvPr>
        </p:nvSpPr>
        <p:spPr>
          <a:xfrm>
            <a:off x="838200" y="1825713"/>
            <a:ext cx="10432744" cy="34634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15"/>
          <p:cNvSpPr>
            <a:spLocks noGrp="1"/>
          </p:cNvSpPr>
          <p:nvPr>
            <p:ph type="body" sz="quarter" idx="15"/>
          </p:nvPr>
        </p:nvSpPr>
        <p:spPr>
          <a:xfrm>
            <a:off x="1541066" y="5500965"/>
            <a:ext cx="9729878"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8" name="Foliennummernplatzhalter 5">
            <a:extLst>
              <a:ext uri="{FF2B5EF4-FFF2-40B4-BE49-F238E27FC236}">
                <a16:creationId xmlns:a16="http://schemas.microsoft.com/office/drawing/2014/main" xmlns="" id="{A280A1E0-3245-4C40-B5A4-89A3666740DD}"/>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322578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Fußzeilenplatzhalter 5"/>
          <p:cNvSpPr>
            <a:spLocks noGrp="1"/>
          </p:cNvSpPr>
          <p:nvPr>
            <p:ph type="ftr" sz="quarter" idx="11"/>
          </p:nvPr>
        </p:nvSpPr>
        <p:spPr/>
        <p:txBody>
          <a:bodyPr/>
          <a:lstStyle/>
          <a:p>
            <a:endParaRPr lang="de-DE" dirty="0"/>
          </a:p>
        </p:txBody>
      </p:sp>
      <p:sp>
        <p:nvSpPr>
          <p:cNvPr id="11" name="Textplatzhalter 10"/>
          <p:cNvSpPr>
            <a:spLocks noGrp="1"/>
          </p:cNvSpPr>
          <p:nvPr>
            <p:ph type="body" sz="quarter" idx="13"/>
          </p:nvPr>
        </p:nvSpPr>
        <p:spPr>
          <a:xfrm>
            <a:off x="838200"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Textplatzhalter 10"/>
          <p:cNvSpPr>
            <a:spLocks noGrp="1"/>
          </p:cNvSpPr>
          <p:nvPr>
            <p:ph type="body" sz="quarter" idx="16"/>
          </p:nvPr>
        </p:nvSpPr>
        <p:spPr>
          <a:xfrm>
            <a:off x="6192737"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Foliennummernplatzhalter 5">
            <a:extLst>
              <a:ext uri="{FF2B5EF4-FFF2-40B4-BE49-F238E27FC236}">
                <a16:creationId xmlns:a16="http://schemas.microsoft.com/office/drawing/2014/main" xmlns="" id="{CFDAB86C-2374-E141-9310-76BAB7E22C0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pic>
        <p:nvPicPr>
          <p:cNvPr id="17" name="Bild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283" y="5451194"/>
            <a:ext cx="474611" cy="384426"/>
          </a:xfrm>
          <a:prstGeom prst="rect">
            <a:avLst/>
          </a:prstGeom>
        </p:spPr>
      </p:pic>
      <p:sp>
        <p:nvSpPr>
          <p:cNvPr id="18" name="Textplatzhalter 15"/>
          <p:cNvSpPr>
            <a:spLocks noGrp="1"/>
          </p:cNvSpPr>
          <p:nvPr>
            <p:ph type="body" sz="quarter" idx="15"/>
          </p:nvPr>
        </p:nvSpPr>
        <p:spPr>
          <a:xfrm>
            <a:off x="1541066"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20" name="Textplatzhalter 15"/>
          <p:cNvSpPr>
            <a:spLocks noGrp="1"/>
          </p:cNvSpPr>
          <p:nvPr>
            <p:ph type="body" sz="quarter" idx="17"/>
          </p:nvPr>
        </p:nvSpPr>
        <p:spPr>
          <a:xfrm>
            <a:off x="6876742"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pic>
        <p:nvPicPr>
          <p:cNvPr id="13" name="Bild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6229" y="5451194"/>
            <a:ext cx="474611" cy="384426"/>
          </a:xfrm>
          <a:prstGeom prst="rect">
            <a:avLst/>
          </a:prstGeom>
        </p:spPr>
      </p:pic>
    </p:spTree>
    <p:extLst>
      <p:ext uri="{BB962C8B-B14F-4D97-AF65-F5344CB8AC3E}">
        <p14:creationId xmlns:p14="http://schemas.microsoft.com/office/powerpoint/2010/main" val="29302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5" name="Foliennummernplatzhalter 5">
            <a:extLst>
              <a:ext uri="{FF2B5EF4-FFF2-40B4-BE49-F238E27FC236}">
                <a16:creationId xmlns:a16="http://schemas.microsoft.com/office/drawing/2014/main" xmlns="" id="{9D6C8ADD-0AC1-2C4E-90CF-02CF995A30C2}"/>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22083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 y="0"/>
            <a:ext cx="12192000" cy="60063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6" name="Fußzeilenplatzhalter 5"/>
          <p:cNvSpPr>
            <a:spLocks noGrp="1"/>
          </p:cNvSpPr>
          <p:nvPr>
            <p:ph type="ftr" sz="quarter" idx="11"/>
          </p:nvPr>
        </p:nvSpPr>
        <p:spPr/>
        <p:txBody>
          <a:bodyPr/>
          <a:lstStyle/>
          <a:p>
            <a:endParaRPr lang="de-DE"/>
          </a:p>
        </p:txBody>
      </p:sp>
      <p:sp>
        <p:nvSpPr>
          <p:cNvPr id="5" name="Foliennummernplatzhalter 5">
            <a:extLst>
              <a:ext uri="{FF2B5EF4-FFF2-40B4-BE49-F238E27FC236}">
                <a16:creationId xmlns:a16="http://schemas.microsoft.com/office/drawing/2014/main" xmlns="" id="{7AD157D2-4E0C-DD49-8B0D-8E06AEFF4E7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287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9" name="Inhaltsplatzhalter 3"/>
          <p:cNvSpPr>
            <a:spLocks noGrp="1"/>
          </p:cNvSpPr>
          <p:nvPr>
            <p:ph sz="half" idx="13"/>
          </p:nvPr>
        </p:nvSpPr>
        <p:spPr>
          <a:xfrm>
            <a:off x="5183188" y="987425"/>
            <a:ext cx="6170612" cy="48545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a:extLst>
              <a:ext uri="{FF2B5EF4-FFF2-40B4-BE49-F238E27FC236}">
                <a16:creationId xmlns:a16="http://schemas.microsoft.com/office/drawing/2014/main" xmlns="" id="{583061C2-A63A-954A-A15D-F2210DDAA74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551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13"/>
          <a:stretch>
            <a:fillRect/>
          </a:stretch>
        </p:blipFill>
        <p:spPr>
          <a:xfrm>
            <a:off x="764" y="859"/>
            <a:ext cx="12190472" cy="6857141"/>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838200" y="1825625"/>
            <a:ext cx="10515600" cy="401739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9" name="Foliennummernplatzhalter 5"/>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12" name="Gerade Verbindung 11"/>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442148" y="6160650"/>
            <a:ext cx="11533482" cy="0"/>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5127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55" r:id="rId7"/>
    <p:sldLayoutId id="2147483658" r:id="rId8"/>
    <p:sldLayoutId id="2147483656" r:id="rId9"/>
    <p:sldLayoutId id="2147483659" r:id="rId10"/>
    <p:sldLayoutId id="21474836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i="0" kern="1200">
          <a:solidFill>
            <a:srgbClr val="0064AE"/>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rgbClr val="0064AE"/>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000" b="0" i="0" kern="1200">
          <a:solidFill>
            <a:srgbClr val="0064AE"/>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800" b="0" i="0" kern="1200">
          <a:solidFill>
            <a:srgbClr val="0064AE"/>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600" b="0" i="0" kern="1200">
          <a:solidFill>
            <a:srgbClr val="0064AE"/>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rgbClr val="0064AE"/>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680" userDrawn="1">
          <p15:clr>
            <a:srgbClr val="F26B43"/>
          </p15:clr>
        </p15:guide>
        <p15:guide id="2" pos="3840" userDrawn="1">
          <p15:clr>
            <a:srgbClr val="F26B43"/>
          </p15:clr>
        </p15:guide>
        <p15:guide id="3" orient="horz" pos="3158" userDrawn="1">
          <p15:clr>
            <a:srgbClr val="F26B43"/>
          </p15:clr>
        </p15:guide>
        <p15:guide id="4"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180109"/>
            <a:ext cx="11817927" cy="831273"/>
          </a:xfrm>
        </p:spPr>
        <p:txBody>
          <a:bodyPr/>
          <a:lstStyle/>
          <a:p>
            <a:pPr algn="ctr"/>
            <a:r>
              <a:rPr lang="de-DE" dirty="0">
                <a:latin typeface="Verdana" panose="020B0604030504040204" pitchFamily="34" charset="0"/>
                <a:ea typeface="Verdana" panose="020B0604030504040204" pitchFamily="34" charset="0"/>
                <a:cs typeface="Verdana" panose="020B0604030504040204" pitchFamily="34" charset="0"/>
              </a:rPr>
              <a:t>New Technologies</a:t>
            </a:r>
            <a:endParaRPr lang="en-GB" dirty="0"/>
          </a:p>
        </p:txBody>
      </p:sp>
      <p:sp>
        <p:nvSpPr>
          <p:cNvPr id="4" name="Footer Placeholder 3"/>
          <p:cNvSpPr>
            <a:spLocks noGrp="1"/>
          </p:cNvSpPr>
          <p:nvPr>
            <p:ph type="ftr" sz="quarter" idx="3"/>
          </p:nvPr>
        </p:nvSpPr>
        <p:spPr/>
        <p:txBody>
          <a:bodyPr/>
          <a:lstStyle/>
          <a:p>
            <a:r>
              <a:rPr lang="de-DE" sz="1800" b="0" dirty="0" smtClean="0"/>
              <a:t>Prevention</a:t>
            </a:r>
            <a:endParaRPr lang="de-DE" sz="1800" b="0" dirty="0"/>
          </a:p>
        </p:txBody>
      </p:sp>
      <p:sp>
        <p:nvSpPr>
          <p:cNvPr id="5" name="Slide Number Placeholder 4"/>
          <p:cNvSpPr>
            <a:spLocks noGrp="1"/>
          </p:cNvSpPr>
          <p:nvPr>
            <p:ph type="sldNum" sz="quarter" idx="4"/>
          </p:nvPr>
        </p:nvSpPr>
        <p:spPr/>
        <p:txBody>
          <a:bodyPr/>
          <a:lstStyle/>
          <a:p>
            <a:fld id="{FB857C31-4407-F243-840D-76E72942167A}" type="slidenum">
              <a:rPr lang="de-DE" smtClean="0"/>
              <a:pPr/>
              <a:t>1</a:t>
            </a:fld>
            <a:endParaRPr lang="de-DE" dirty="0"/>
          </a:p>
        </p:txBody>
      </p:sp>
      <p:sp>
        <p:nvSpPr>
          <p:cNvPr id="6" name="Untertitel 10"/>
          <p:cNvSpPr>
            <a:spLocks noGrp="1"/>
          </p:cNvSpPr>
          <p:nvPr>
            <p:ph idx="1"/>
          </p:nvPr>
        </p:nvSpPr>
        <p:spPr>
          <a:xfrm>
            <a:off x="180109" y="1011383"/>
            <a:ext cx="11817927" cy="5112326"/>
          </a:xfrm>
        </p:spPr>
        <p:txBody>
          <a:bodyPr>
            <a:normAutofit fontScale="92500" lnSpcReduction="10000"/>
          </a:bodyPr>
          <a:lstStyle/>
          <a:p>
            <a:pPr marL="0" indent="0" algn="ctr">
              <a:buNone/>
            </a:pPr>
            <a:r>
              <a:rPr lang="en-GB" b="1" dirty="0">
                <a:latin typeface="Verdana" panose="020B0604030504040204" pitchFamily="34" charset="0"/>
                <a:ea typeface="Verdana" panose="020B0604030504040204" pitchFamily="34" charset="0"/>
                <a:cs typeface="Verdana" panose="020B0604030504040204" pitchFamily="34" charset="0"/>
              </a:rPr>
              <a:t>Treatment as Prevention (</a:t>
            </a:r>
            <a:r>
              <a:rPr lang="en-GB" b="1" dirty="0" smtClean="0">
                <a:latin typeface="Verdana" panose="020B0604030504040204" pitchFamily="34" charset="0"/>
                <a:ea typeface="Verdana" panose="020B0604030504040204" pitchFamily="34" charset="0"/>
                <a:cs typeface="Verdana" panose="020B0604030504040204" pitchFamily="34" charset="0"/>
              </a:rPr>
              <a:t>TasP)</a:t>
            </a:r>
            <a:r>
              <a:rPr lang="en-GB" sz="3600"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or </a:t>
            </a:r>
            <a:r>
              <a:rPr lang="en-GB" dirty="0" smtClean="0">
                <a:latin typeface="Verdana" panose="020B0604030504040204" pitchFamily="34" charset="0"/>
                <a:ea typeface="Verdana" panose="020B0604030504040204" pitchFamily="34" charset="0"/>
                <a:cs typeface="Verdana" panose="020B0604030504040204" pitchFamily="34" charset="0"/>
              </a:rPr>
              <a:t>U=U </a:t>
            </a:r>
            <a:r>
              <a:rPr lang="en-GB" dirty="0">
                <a:latin typeface="Verdana" panose="020B0604030504040204" pitchFamily="34" charset="0"/>
                <a:ea typeface="Verdana" panose="020B0604030504040204" pitchFamily="34" charset="0"/>
                <a:cs typeface="Verdana" panose="020B0604030504040204" pitchFamily="34" charset="0"/>
              </a:rPr>
              <a:t>Undetectable = </a:t>
            </a:r>
            <a:r>
              <a:rPr lang="en-GB" dirty="0" smtClean="0">
                <a:latin typeface="Verdana" panose="020B0604030504040204" pitchFamily="34" charset="0"/>
                <a:ea typeface="Verdana" panose="020B0604030504040204" pitchFamily="34" charset="0"/>
                <a:cs typeface="Verdana" panose="020B0604030504040204" pitchFamily="34" charset="0"/>
              </a:rPr>
              <a:t>Untransmittable</a:t>
            </a:r>
            <a:endParaRPr lang="en-GB" sz="3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When </a:t>
            </a:r>
            <a:r>
              <a:rPr lang="en-GB" dirty="0">
                <a:latin typeface="Verdana" panose="020B0604030504040204" pitchFamily="34" charset="0"/>
                <a:ea typeface="Verdana" panose="020B0604030504040204" pitchFamily="34" charset="0"/>
                <a:cs typeface="Verdana" panose="020B0604030504040204" pitchFamily="34" charset="0"/>
              </a:rPr>
              <a:t>people with HIV are on effective treatment and have an undetectable viral load, they cannot pass HIV onto someone </a:t>
            </a:r>
            <a:r>
              <a:rPr lang="en-GB" dirty="0" smtClean="0">
                <a:latin typeface="Verdana" panose="020B0604030504040204" pitchFamily="34" charset="0"/>
                <a:ea typeface="Verdana" panose="020B0604030504040204" pitchFamily="34" charset="0"/>
                <a:cs typeface="Verdana" panose="020B0604030504040204" pitchFamily="34" charset="0"/>
              </a:rPr>
              <a:t>else during sex. </a:t>
            </a:r>
            <a:r>
              <a:rPr lang="en-GB" dirty="0">
                <a:latin typeface="Verdana"/>
                <a:ea typeface="Times New Roman"/>
                <a:cs typeface="Arial"/>
              </a:rPr>
              <a:t>We do not have enough data yet to be sure that this is also the case for injecting drug users who may share equipment/needles.</a:t>
            </a:r>
            <a:r>
              <a:rPr lang="en-GB" dirty="0" smtClean="0">
                <a:latin typeface="Verdana" panose="020B0604030504040204" pitchFamily="34" charset="0"/>
                <a:ea typeface="Verdana" panose="020B0604030504040204" pitchFamily="34" charset="0"/>
                <a:cs typeface="Verdana" panose="020B0604030504040204" pitchFamily="34" charset="0"/>
              </a:rPr>
              <a:t> </a:t>
            </a:r>
            <a:endParaRPr lang="en-GB"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HIV </a:t>
            </a:r>
            <a:r>
              <a:rPr lang="en-GB" dirty="0">
                <a:latin typeface="Verdana" panose="020B0604030504040204" pitchFamily="34" charset="0"/>
                <a:ea typeface="Verdana" panose="020B0604030504040204" pitchFamily="34" charset="0"/>
                <a:cs typeface="Verdana" panose="020B0604030504040204" pitchFamily="34" charset="0"/>
              </a:rPr>
              <a:t>treatment stops the virus from reproducing and reduces the amount of HIV in the blood. The amount of HIV is measured by a blood test called a viral load test.</a:t>
            </a:r>
          </a:p>
          <a:p>
            <a:pPr marL="342900" indent="-34290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When </a:t>
            </a:r>
            <a:r>
              <a:rPr lang="en-GB" dirty="0">
                <a:latin typeface="Verdana" panose="020B0604030504040204" pitchFamily="34" charset="0"/>
                <a:ea typeface="Verdana" panose="020B0604030504040204" pitchFamily="34" charset="0"/>
                <a:cs typeface="Verdana" panose="020B0604030504040204" pitchFamily="34" charset="0"/>
              </a:rPr>
              <a:t>someone has an undetectable viral load this means that there is hardly any HIV in their bodily fluids.</a:t>
            </a:r>
          </a:p>
          <a:p>
            <a:pPr marL="342900" indent="-34290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When </a:t>
            </a:r>
            <a:r>
              <a:rPr lang="en-GB" dirty="0">
                <a:latin typeface="Verdana" panose="020B0604030504040204" pitchFamily="34" charset="0"/>
                <a:ea typeface="Verdana" panose="020B0604030504040204" pitchFamily="34" charset="0"/>
                <a:cs typeface="Verdana" panose="020B0604030504040204" pitchFamily="34" charset="0"/>
              </a:rPr>
              <a:t>there is hardly any HIV in </a:t>
            </a:r>
            <a:r>
              <a:rPr lang="en-GB" dirty="0" smtClean="0">
                <a:latin typeface="Verdana" panose="020B0604030504040204" pitchFamily="34" charset="0"/>
                <a:ea typeface="Verdana" panose="020B0604030504040204" pitchFamily="34" charset="0"/>
                <a:cs typeface="Verdana" panose="020B0604030504040204" pitchFamily="34" charset="0"/>
              </a:rPr>
              <a:t>semen </a:t>
            </a:r>
            <a:r>
              <a:rPr lang="en-GB" dirty="0">
                <a:latin typeface="Verdana" panose="020B0604030504040204" pitchFamily="34" charset="0"/>
                <a:ea typeface="Verdana" panose="020B0604030504040204" pitchFamily="34" charset="0"/>
                <a:cs typeface="Verdana" panose="020B0604030504040204" pitchFamily="34" charset="0"/>
              </a:rPr>
              <a:t>HIV cannot be passed on during sex – even if condoms aren’t used.</a:t>
            </a:r>
          </a:p>
          <a:p>
            <a:pPr marL="342900" indent="-34290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Not </a:t>
            </a:r>
            <a:r>
              <a:rPr lang="en-GB" dirty="0">
                <a:latin typeface="Verdana" panose="020B0604030504040204" pitchFamily="34" charset="0"/>
                <a:ea typeface="Verdana" panose="020B0604030504040204" pitchFamily="34" charset="0"/>
                <a:cs typeface="Verdana" panose="020B0604030504040204" pitchFamily="34" charset="0"/>
              </a:rPr>
              <a:t>everyone taking treatment has an undetectable viral load, particularly if they have started treatment within the last six months or if they often take their treatment late or miss doses.</a:t>
            </a:r>
          </a:p>
          <a:p>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320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65"/>
            <a:ext cx="10515600" cy="748144"/>
          </a:xfrm>
        </p:spPr>
        <p:txBody>
          <a:bodyPr/>
          <a:lstStyle/>
          <a:p>
            <a:pPr algn="ctr"/>
            <a:r>
              <a:rPr lang="en-GB" dirty="0" smtClean="0">
                <a:latin typeface="Verdana" panose="020B0604030504040204" pitchFamily="34" charset="0"/>
                <a:ea typeface="Verdana" panose="020B0604030504040204" pitchFamily="34" charset="0"/>
                <a:cs typeface="Verdana" panose="020B0604030504040204" pitchFamily="34" charset="0"/>
              </a:rPr>
              <a:t>New Technologies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18655" y="942109"/>
            <a:ext cx="11665527" cy="5149933"/>
          </a:xfrm>
        </p:spPr>
        <p:txBody>
          <a:bodyPr>
            <a:normAutofit fontScale="92500" lnSpcReduction="20000"/>
          </a:bodyPr>
          <a:lstStyle/>
          <a:p>
            <a:pPr marL="0" indent="0" algn="ctr">
              <a:buNone/>
            </a:pPr>
            <a:r>
              <a:rPr lang="en-GB" b="1" dirty="0" smtClean="0">
                <a:latin typeface="Verdana" panose="020B0604030504040204" pitchFamily="34" charset="0"/>
                <a:ea typeface="Verdana" panose="020B0604030504040204" pitchFamily="34" charset="0"/>
                <a:cs typeface="Verdana" panose="020B0604030504040204" pitchFamily="34" charset="0"/>
              </a:rPr>
              <a:t>PrEP - or pre-exposure prophylaxis</a:t>
            </a: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smtClean="0">
              <a:latin typeface="Verdana" panose="020B0604030504040204" pitchFamily="34" charset="0"/>
              <a:ea typeface="Verdana" panose="020B0604030504040204" pitchFamily="34" charset="0"/>
              <a:cs typeface="Verdana" panose="020B0604030504040204" pitchFamily="34" charset="0"/>
            </a:endParaRPr>
          </a:p>
          <a:p>
            <a:pPr lvl="0"/>
            <a:r>
              <a:rPr lang="en-GB" dirty="0" smtClean="0">
                <a:latin typeface="Verdana" panose="020B0604030504040204" pitchFamily="34" charset="0"/>
                <a:ea typeface="Verdana" panose="020B0604030504040204" pitchFamily="34" charset="0"/>
                <a:cs typeface="Verdana" panose="020B0604030504040204" pitchFamily="34" charset="0"/>
              </a:rPr>
              <a:t>PrEP is a pill taken to protect the person from HIV. It is extremely effective when taken properly. PrEP only protects you against HIV.</a:t>
            </a:r>
          </a:p>
          <a:p>
            <a:pPr marL="0" indent="0">
              <a:buNone/>
            </a:pPr>
            <a:endParaRPr lang="en-GB" dirty="0" smtClean="0">
              <a:latin typeface="Verdana" panose="020B0604030504040204" pitchFamily="34" charset="0"/>
              <a:ea typeface="Verdana" panose="020B0604030504040204" pitchFamily="34" charset="0"/>
              <a:cs typeface="Verdana" panose="020B0604030504040204" pitchFamily="34" charset="0"/>
            </a:endParaRPr>
          </a:p>
          <a:p>
            <a:pPr lvl="0"/>
            <a:r>
              <a:rPr lang="en-GB" dirty="0" smtClean="0">
                <a:latin typeface="Verdana" panose="020B0604030504040204" pitchFamily="34" charset="0"/>
                <a:ea typeface="Verdana" panose="020B0604030504040204" pitchFamily="34" charset="0"/>
                <a:cs typeface="Verdana" panose="020B0604030504040204" pitchFamily="34" charset="0"/>
              </a:rPr>
              <a:t>One of the main drugs approved for use as PrEP is the branded drug Truvada. PrEP is also available in generic, sometimes unbranded form which contain the same ingredients as Truvada and work in the same way, both contain 2 active drugs: Tenofovir &amp; Emtricitabine</a:t>
            </a:r>
          </a:p>
          <a:p>
            <a:pPr marL="0" indent="0">
              <a:buNone/>
            </a:pPr>
            <a:endParaRPr lang="en-GB" dirty="0" smtClean="0">
              <a:latin typeface="Verdana" panose="020B0604030504040204" pitchFamily="34" charset="0"/>
              <a:ea typeface="Verdana" panose="020B0604030504040204" pitchFamily="34" charset="0"/>
              <a:cs typeface="Verdana" panose="020B0604030504040204" pitchFamily="34" charset="0"/>
            </a:endParaRPr>
          </a:p>
          <a:p>
            <a:pPr lvl="0"/>
            <a:r>
              <a:rPr lang="en-GB" dirty="0" smtClean="0">
                <a:latin typeface="Verdana" panose="020B0604030504040204" pitchFamily="34" charset="0"/>
                <a:ea typeface="Verdana" panose="020B0604030504040204" pitchFamily="34" charset="0"/>
                <a:cs typeface="Verdana" panose="020B0604030504040204" pitchFamily="34" charset="0"/>
              </a:rPr>
              <a:t>On Demand dosing (or Event Based Dosing) and 4 pills per week are methods suitable only for anal sex.</a:t>
            </a:r>
          </a:p>
          <a:p>
            <a:pPr marL="0" indent="0">
              <a:buNone/>
            </a:pPr>
            <a:endParaRPr lang="en-GB" dirty="0" smtClean="0">
              <a:latin typeface="Verdana" panose="020B0604030504040204" pitchFamily="34" charset="0"/>
              <a:ea typeface="Verdana" panose="020B0604030504040204" pitchFamily="34" charset="0"/>
              <a:cs typeface="Verdana" panose="020B0604030504040204" pitchFamily="34" charset="0"/>
            </a:endParaRPr>
          </a:p>
          <a:p>
            <a:pPr lvl="0"/>
            <a:r>
              <a:rPr lang="en-GB" dirty="0" smtClean="0">
                <a:latin typeface="Verdana" panose="020B0604030504040204" pitchFamily="34" charset="0"/>
                <a:ea typeface="Verdana" panose="020B0604030504040204" pitchFamily="34" charset="0"/>
                <a:cs typeface="Verdana" panose="020B0604030504040204" pitchFamily="34" charset="0"/>
              </a:rPr>
              <a:t>Daily PrEP and Holiday PrEP are the only methods of taking PrEP that are suitable for both anal and vaginal or frontal sex and is the recommended method </a:t>
            </a:r>
            <a:r>
              <a:rPr lang="en-GB" dirty="0">
                <a:latin typeface="Verdana"/>
                <a:ea typeface="Times New Roman"/>
                <a:cs typeface="Arial"/>
              </a:rPr>
              <a:t>for both trans people or people with chronic Hepatitis B.</a:t>
            </a:r>
            <a:endParaRPr lang="en-GB" dirty="0"/>
          </a:p>
        </p:txBody>
      </p:sp>
      <p:sp>
        <p:nvSpPr>
          <p:cNvPr id="4" name="Footer Placeholder 3"/>
          <p:cNvSpPr>
            <a:spLocks noGrp="1"/>
          </p:cNvSpPr>
          <p:nvPr>
            <p:ph type="ftr" sz="quarter" idx="3"/>
          </p:nvPr>
        </p:nvSpPr>
        <p:spPr/>
        <p: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Prevention</a:t>
            </a:r>
            <a:endParaRPr lang="de-DE" sz="1800" b="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FB857C31-4407-F243-840D-76E72942167A}" type="slidenum">
              <a:rPr lang="de-DE" smtClean="0"/>
              <a:pPr/>
              <a:t>2</a:t>
            </a:fld>
            <a:endParaRPr lang="de-DE" dirty="0"/>
          </a:p>
        </p:txBody>
      </p:sp>
    </p:spTree>
    <p:extLst>
      <p:ext uri="{BB962C8B-B14F-4D97-AF65-F5344CB8AC3E}">
        <p14:creationId xmlns:p14="http://schemas.microsoft.com/office/powerpoint/2010/main" val="329672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65"/>
            <a:ext cx="10515600" cy="748144"/>
          </a:xfrm>
        </p:spPr>
        <p:txBody>
          <a:bodyPr/>
          <a:lstStyle/>
          <a:p>
            <a:pPr algn="ctr"/>
            <a:r>
              <a:rPr lang="en-GB" dirty="0" smtClean="0">
                <a:latin typeface="Verdana" panose="020B0604030504040204" pitchFamily="34" charset="0"/>
                <a:ea typeface="Verdana" panose="020B0604030504040204" pitchFamily="34" charset="0"/>
                <a:cs typeface="Verdana" panose="020B0604030504040204" pitchFamily="34" charset="0"/>
              </a:rPr>
              <a:t>New Technologies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3345" y="942109"/>
            <a:ext cx="11402291" cy="4900907"/>
          </a:xfrm>
        </p:spPr>
        <p:txBody>
          <a:bodyPr>
            <a:normAutofit/>
          </a:bodyPr>
          <a:lstStyle/>
          <a:p>
            <a:pPr marL="0" indent="0" algn="ctr">
              <a:buNone/>
            </a:pPr>
            <a:r>
              <a:rPr lang="en-GB" b="1" dirty="0">
                <a:latin typeface="Verdana" panose="020B0604030504040204" pitchFamily="34" charset="0"/>
                <a:ea typeface="Verdana" panose="020B0604030504040204" pitchFamily="34" charset="0"/>
                <a:cs typeface="Verdana" panose="020B0604030504040204" pitchFamily="34" charset="0"/>
              </a:rPr>
              <a:t>PEP</a:t>
            </a:r>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latin typeface="Verdana" panose="020B0604030504040204" pitchFamily="34" charset="0"/>
              <a:ea typeface="Verdana" panose="020B0604030504040204" pitchFamily="34" charset="0"/>
              <a:cs typeface="Verdana" panose="020B0604030504040204" pitchFamily="34" charset="0"/>
            </a:endParaRPr>
          </a:p>
          <a:p>
            <a:pPr lvl="0"/>
            <a:r>
              <a:rPr lang="en-GB" sz="2200" dirty="0">
                <a:latin typeface="Verdana" panose="020B0604030504040204" pitchFamily="34" charset="0"/>
                <a:ea typeface="Verdana" panose="020B0604030504040204" pitchFamily="34" charset="0"/>
                <a:cs typeface="Verdana" panose="020B0604030504040204" pitchFamily="34" charset="0"/>
              </a:rPr>
              <a:t>A month long course of HIV treatment taken within 72 hours maximum of supposed infection risk.</a:t>
            </a:r>
          </a:p>
          <a:p>
            <a:pPr marL="0" indent="0">
              <a:buNone/>
            </a:pPr>
            <a:endParaRPr lang="en-GB" sz="2200" dirty="0">
              <a:latin typeface="Verdana" panose="020B0604030504040204" pitchFamily="34" charset="0"/>
              <a:ea typeface="Verdana" panose="020B0604030504040204" pitchFamily="34" charset="0"/>
              <a:cs typeface="Verdana" panose="020B0604030504040204" pitchFamily="34" charset="0"/>
            </a:endParaRPr>
          </a:p>
          <a:p>
            <a:pPr lvl="0"/>
            <a:r>
              <a:rPr lang="en-GB" sz="2200" dirty="0">
                <a:latin typeface="Verdana" panose="020B0604030504040204" pitchFamily="34" charset="0"/>
                <a:ea typeface="Verdana" panose="020B0604030504040204" pitchFamily="34" charset="0"/>
                <a:cs typeface="Verdana" panose="020B0604030504040204" pitchFamily="34" charset="0"/>
              </a:rPr>
              <a:t>Recommended that PEP be started as soon as possible after supposed exposure to risk, ideally within 24 hours.</a:t>
            </a:r>
          </a:p>
          <a:p>
            <a:pPr marL="0" indent="0">
              <a:buNone/>
            </a:pPr>
            <a:endParaRPr lang="en-GB" sz="2200" dirty="0">
              <a:latin typeface="Verdana" panose="020B0604030504040204" pitchFamily="34" charset="0"/>
              <a:ea typeface="Verdana" panose="020B0604030504040204" pitchFamily="34" charset="0"/>
              <a:cs typeface="Verdana" panose="020B0604030504040204" pitchFamily="34" charset="0"/>
            </a:endParaRPr>
          </a:p>
          <a:p>
            <a:pPr lvl="0"/>
            <a:r>
              <a:rPr lang="en-GB" sz="2200" dirty="0">
                <a:latin typeface="Verdana" panose="020B0604030504040204" pitchFamily="34" charset="0"/>
                <a:ea typeface="Verdana" panose="020B0604030504040204" pitchFamily="34" charset="0"/>
                <a:cs typeface="Verdana" panose="020B0604030504040204" pitchFamily="34" charset="0"/>
              </a:rPr>
              <a:t>Mainly used for occupational needle stick injuries, and when a condom breaks or is not used with a sexual partner of </a:t>
            </a:r>
            <a:r>
              <a:rPr lang="en-GB" sz="2200" dirty="0" smtClean="0">
                <a:latin typeface="Verdana" panose="020B0604030504040204" pitchFamily="34" charset="0"/>
                <a:ea typeface="Verdana" panose="020B0604030504040204" pitchFamily="34" charset="0"/>
                <a:cs typeface="Verdana" panose="020B0604030504040204" pitchFamily="34" charset="0"/>
              </a:rPr>
              <a:t>unknown or different </a:t>
            </a:r>
            <a:r>
              <a:rPr lang="en-GB" sz="2200" dirty="0">
                <a:latin typeface="Verdana" panose="020B0604030504040204" pitchFamily="34" charset="0"/>
                <a:ea typeface="Verdana" panose="020B0604030504040204" pitchFamily="34" charset="0"/>
                <a:cs typeface="Verdana" panose="020B0604030504040204" pitchFamily="34" charset="0"/>
              </a:rPr>
              <a:t>HIV status.</a:t>
            </a:r>
          </a:p>
          <a:p>
            <a:endParaRPr lang="en-GB" dirty="0"/>
          </a:p>
        </p:txBody>
      </p:sp>
      <p:sp>
        <p:nvSpPr>
          <p:cNvPr id="4" name="Footer Placeholder 3"/>
          <p:cNvSpPr>
            <a:spLocks noGrp="1"/>
          </p:cNvSpPr>
          <p:nvPr>
            <p:ph type="ftr" sz="quarter" idx="3"/>
          </p:nvPr>
        </p:nvSpPr>
        <p:spPr/>
        <p: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Prevention</a:t>
            </a:r>
            <a:endParaRPr lang="de-DE" sz="1800" b="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FB857C31-4407-F243-840D-76E72942167A}" type="slidenum">
              <a:rPr lang="de-DE" smtClean="0"/>
              <a:pPr/>
              <a:t>3</a:t>
            </a:fld>
            <a:endParaRPr lang="de-DE" dirty="0"/>
          </a:p>
        </p:txBody>
      </p:sp>
    </p:spTree>
    <p:extLst>
      <p:ext uri="{BB962C8B-B14F-4D97-AF65-F5344CB8AC3E}">
        <p14:creationId xmlns:p14="http://schemas.microsoft.com/office/powerpoint/2010/main" val="174243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65"/>
            <a:ext cx="10515600" cy="748144"/>
          </a:xfrm>
        </p:spPr>
        <p:txBody>
          <a:bodyPr/>
          <a:lstStyle/>
          <a:p>
            <a:pPr algn="ctr"/>
            <a:r>
              <a:rPr lang="en-GB" dirty="0" smtClean="0">
                <a:latin typeface="Verdana" panose="020B0604030504040204" pitchFamily="34" charset="0"/>
                <a:ea typeface="Verdana" panose="020B0604030504040204" pitchFamily="34" charset="0"/>
                <a:cs typeface="Verdana" panose="020B0604030504040204" pitchFamily="34" charset="0"/>
              </a:rPr>
              <a:t>New Technologies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87927" y="942109"/>
            <a:ext cx="11526982" cy="4900907"/>
          </a:xfrm>
        </p:spPr>
        <p:txBody>
          <a:bodyPr>
            <a:normAutofit/>
          </a:bodyPr>
          <a:lstStyle/>
          <a:p>
            <a:pPr marL="0" indent="0" algn="ctr">
              <a:buNone/>
            </a:pPr>
            <a:r>
              <a:rPr lang="en-GB" b="1" dirty="0">
                <a:latin typeface="Verdana" panose="020B0604030504040204" pitchFamily="34" charset="0"/>
                <a:ea typeface="Verdana" panose="020B0604030504040204" pitchFamily="34" charset="0"/>
                <a:cs typeface="Verdana" panose="020B0604030504040204" pitchFamily="34" charset="0"/>
              </a:rPr>
              <a:t>Self Testing &amp; Self Sampling</a:t>
            </a:r>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200" dirty="0">
              <a:latin typeface="Verdana" panose="020B0604030504040204" pitchFamily="34" charset="0"/>
              <a:ea typeface="Verdana" panose="020B0604030504040204" pitchFamily="34" charset="0"/>
              <a:cs typeface="Verdana" panose="020B0604030504040204" pitchFamily="34" charset="0"/>
            </a:endParaRPr>
          </a:p>
          <a:p>
            <a:pPr lvl="0"/>
            <a:r>
              <a:rPr lang="en-GB" sz="2200" dirty="0">
                <a:latin typeface="Verdana" panose="020B0604030504040204" pitchFamily="34" charset="0"/>
                <a:ea typeface="Verdana" panose="020B0604030504040204" pitchFamily="34" charset="0"/>
                <a:cs typeface="Verdana" panose="020B0604030504040204" pitchFamily="34" charset="0"/>
              </a:rPr>
              <a:t>HIV self-sampling: a kit that allows a user to take a blood spot or saliva sample, post it to a testing lab and receive the results by phone, text or </a:t>
            </a:r>
            <a:r>
              <a:rPr lang="en-GB" sz="2200" dirty="0" smtClean="0">
                <a:latin typeface="Verdana" panose="020B0604030504040204" pitchFamily="34" charset="0"/>
                <a:ea typeface="Verdana" panose="020B0604030504040204" pitchFamily="34" charset="0"/>
                <a:cs typeface="Verdana" panose="020B0604030504040204" pitchFamily="34" charset="0"/>
              </a:rPr>
              <a:t>email</a:t>
            </a:r>
            <a:r>
              <a:rPr lang="en-GB" sz="2200" dirty="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GB" sz="2200" dirty="0">
              <a:latin typeface="Verdana" panose="020B0604030504040204" pitchFamily="34" charset="0"/>
              <a:ea typeface="Verdana" panose="020B0604030504040204" pitchFamily="34" charset="0"/>
              <a:cs typeface="Verdana" panose="020B0604030504040204" pitchFamily="34" charset="0"/>
            </a:endParaRPr>
          </a:p>
          <a:p>
            <a:pPr lvl="0"/>
            <a:r>
              <a:rPr lang="en-GB" sz="2200" dirty="0">
                <a:latin typeface="Verdana" panose="020B0604030504040204" pitchFamily="34" charset="0"/>
                <a:ea typeface="Verdana" panose="020B0604030504040204" pitchFamily="34" charset="0"/>
                <a:cs typeface="Verdana" panose="020B0604030504040204" pitchFamily="34" charset="0"/>
              </a:rPr>
              <a:t>HIV self-testing: a kit to obtain a blood or saliva sample, test this sample themselves using the test and then gain the result. </a:t>
            </a:r>
          </a:p>
          <a:p>
            <a:pPr marL="0" indent="0">
              <a:buNone/>
            </a:pPr>
            <a:endParaRPr lang="en-GB" sz="2200" dirty="0">
              <a:latin typeface="Verdana" panose="020B0604030504040204" pitchFamily="34" charset="0"/>
              <a:ea typeface="Verdana" panose="020B0604030504040204" pitchFamily="34" charset="0"/>
              <a:cs typeface="Verdana" panose="020B0604030504040204" pitchFamily="34" charset="0"/>
            </a:endParaRPr>
          </a:p>
          <a:p>
            <a:pPr lvl="0"/>
            <a:r>
              <a:rPr lang="en-GB" sz="2200" dirty="0">
                <a:latin typeface="Verdana" panose="020B0604030504040204" pitchFamily="34" charset="0"/>
                <a:ea typeface="Verdana" panose="020B0604030504040204" pitchFamily="34" charset="0"/>
                <a:cs typeface="Verdana" panose="020B0604030504040204" pitchFamily="34" charset="0"/>
              </a:rPr>
              <a:t>Many countries have approved the use of self sampling and self testing kits</a:t>
            </a:r>
            <a:r>
              <a:rPr lang="en-GB" sz="2200" dirty="0" smtClean="0">
                <a:latin typeface="Verdana" panose="020B0604030504040204" pitchFamily="34" charset="0"/>
                <a:ea typeface="Verdana" panose="020B0604030504040204" pitchFamily="34" charset="0"/>
                <a:cs typeface="Verdana" panose="020B0604030504040204" pitchFamily="34" charset="0"/>
              </a:rPr>
              <a:t>. </a:t>
            </a:r>
          </a:p>
          <a:p>
            <a:pPr lvl="0"/>
            <a:endParaRPr lang="en-GB" sz="2200" dirty="0">
              <a:latin typeface="Verdana" panose="020B0604030504040204" pitchFamily="34" charset="0"/>
              <a:ea typeface="Verdana" panose="020B0604030504040204" pitchFamily="34" charset="0"/>
              <a:cs typeface="Verdana" panose="020B0604030504040204" pitchFamily="34" charset="0"/>
            </a:endParaRPr>
          </a:p>
          <a:p>
            <a:pPr lvl="0"/>
            <a:r>
              <a:rPr lang="en-GB" sz="2200" dirty="0" smtClean="0">
                <a:latin typeface="Verdana" panose="020B0604030504040204" pitchFamily="34" charset="0"/>
                <a:ea typeface="Verdana" panose="020B0604030504040204" pitchFamily="34" charset="0"/>
                <a:cs typeface="Verdana" panose="020B0604030504040204" pitchFamily="34" charset="0"/>
              </a:rPr>
              <a:t>Self Testing or Self Sampling kits for certain STI’s are also available in some countries.</a:t>
            </a:r>
            <a:endParaRPr lang="en-GB" sz="220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Footer Placeholder 3"/>
          <p:cNvSpPr>
            <a:spLocks noGrp="1"/>
          </p:cNvSpPr>
          <p:nvPr>
            <p:ph type="ftr" sz="quarter" idx="3"/>
          </p:nvPr>
        </p:nvSpPr>
        <p:spPr/>
        <p: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Prevention</a:t>
            </a:r>
            <a:endParaRPr lang="de-DE" sz="1800" b="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FB857C31-4407-F243-840D-76E72942167A}" type="slidenum">
              <a:rPr lang="de-DE" smtClean="0"/>
              <a:pPr/>
              <a:t>4</a:t>
            </a:fld>
            <a:endParaRPr lang="de-DE" dirty="0"/>
          </a:p>
        </p:txBody>
      </p:sp>
    </p:spTree>
    <p:extLst>
      <p:ext uri="{BB962C8B-B14F-4D97-AF65-F5344CB8AC3E}">
        <p14:creationId xmlns:p14="http://schemas.microsoft.com/office/powerpoint/2010/main" val="47923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65"/>
            <a:ext cx="10515600" cy="748144"/>
          </a:xfrm>
        </p:spPr>
        <p:txBody>
          <a:bodyPr/>
          <a:lstStyle/>
          <a:p>
            <a:pPr marL="457200" algn="ctr">
              <a:spcAft>
                <a:spcPts val="0"/>
              </a:spcAft>
            </a:pPr>
            <a:r>
              <a:rPr lang="en-GB" dirty="0">
                <a:latin typeface="Verdana"/>
                <a:ea typeface="Times New Roman"/>
                <a:cs typeface="Arial"/>
              </a:rPr>
              <a:t>The 7 A’s of Accessibility</a:t>
            </a:r>
            <a:endParaRPr lang="en-GB" sz="6000" dirty="0">
              <a:effectLst/>
              <a:latin typeface="RotisSansSerif"/>
              <a:ea typeface="Times New Roman"/>
              <a:cs typeface="Times New Roman"/>
            </a:endParaRPr>
          </a:p>
        </p:txBody>
      </p:sp>
      <p:sp>
        <p:nvSpPr>
          <p:cNvPr id="3" name="Content Placeholder 2"/>
          <p:cNvSpPr>
            <a:spLocks noGrp="1"/>
          </p:cNvSpPr>
          <p:nvPr>
            <p:ph idx="1"/>
          </p:nvPr>
        </p:nvSpPr>
        <p:spPr>
          <a:xfrm>
            <a:off x="360217" y="1163781"/>
            <a:ext cx="11610109" cy="4904509"/>
          </a:xfrm>
        </p:spPr>
        <p:txBody>
          <a:bodyPr>
            <a:normAutofit lnSpcReduction="10000"/>
          </a:bodyPr>
          <a:lstStyle/>
          <a:p>
            <a:pPr marL="0" indent="0">
              <a:buNone/>
            </a:pPr>
            <a:endParaRPr lang="en-GB" sz="2200" dirty="0">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0"/>
              </a:spcAft>
              <a:buFont typeface="+mj-lt"/>
              <a:buAutoNum type="arabicPeriod"/>
            </a:pPr>
            <a:r>
              <a:rPr lang="en-GB" sz="2000" dirty="0">
                <a:latin typeface="Verdana"/>
                <a:ea typeface="Times New Roman"/>
                <a:cs typeface="Arial"/>
              </a:rPr>
              <a:t>Awareness: of the ‘product’, and any associated issues; and of the agencies and services involved in the provision of both information about the product and the product itself.</a:t>
            </a:r>
            <a:endParaRPr lang="en-GB" sz="3600" dirty="0">
              <a:latin typeface="RotisSansSerif"/>
              <a:ea typeface="Times New Roman"/>
              <a:cs typeface="Times New Roman"/>
            </a:endParaRPr>
          </a:p>
          <a:p>
            <a:pPr marL="342900" lvl="0" indent="-342900">
              <a:spcAft>
                <a:spcPts val="0"/>
              </a:spcAft>
              <a:buFont typeface="+mj-lt"/>
              <a:buAutoNum type="arabicPeriod"/>
            </a:pPr>
            <a:r>
              <a:rPr lang="en-GB" sz="2000" dirty="0">
                <a:latin typeface="Verdana"/>
                <a:ea typeface="Times New Roman"/>
                <a:cs typeface="Arial"/>
              </a:rPr>
              <a:t>Accessibility: to the ‘product’; and also to the associated agencies, services and advocates involved.</a:t>
            </a:r>
            <a:endParaRPr lang="en-GB" sz="3600" dirty="0">
              <a:latin typeface="RotisSansSerif"/>
              <a:ea typeface="Times New Roman"/>
              <a:cs typeface="Times New Roman"/>
            </a:endParaRPr>
          </a:p>
          <a:p>
            <a:pPr marL="342900" lvl="0" indent="-342900">
              <a:spcAft>
                <a:spcPts val="0"/>
              </a:spcAft>
              <a:buFont typeface="+mj-lt"/>
              <a:buAutoNum type="arabicPeriod"/>
            </a:pPr>
            <a:r>
              <a:rPr lang="en-GB" sz="2000" dirty="0">
                <a:latin typeface="Verdana"/>
                <a:ea typeface="Times New Roman"/>
                <a:cs typeface="Arial"/>
              </a:rPr>
              <a:t>Affordability: of the product; both to the supplier and to the user; and of any associated services.</a:t>
            </a:r>
            <a:endParaRPr lang="en-GB" sz="3600" dirty="0">
              <a:latin typeface="RotisSansSerif"/>
              <a:ea typeface="Times New Roman"/>
              <a:cs typeface="Times New Roman"/>
            </a:endParaRPr>
          </a:p>
          <a:p>
            <a:pPr marL="342900" lvl="0" indent="-342900">
              <a:spcAft>
                <a:spcPts val="0"/>
              </a:spcAft>
              <a:buFont typeface="+mj-lt"/>
              <a:buAutoNum type="arabicPeriod"/>
            </a:pPr>
            <a:r>
              <a:rPr lang="en-GB" sz="2000" dirty="0">
                <a:latin typeface="Verdana"/>
                <a:ea typeface="Times New Roman"/>
                <a:cs typeface="Arial"/>
              </a:rPr>
              <a:t>Appropriateness: of a product in the situation for the client, based on discussion with clients on whether their needs would be or are being met.</a:t>
            </a:r>
            <a:endParaRPr lang="en-GB" sz="3600" dirty="0">
              <a:latin typeface="RotisSansSerif"/>
              <a:ea typeface="Times New Roman"/>
              <a:cs typeface="Times New Roman"/>
            </a:endParaRPr>
          </a:p>
          <a:p>
            <a:pPr marL="342900" lvl="0" indent="-342900">
              <a:spcAft>
                <a:spcPts val="0"/>
              </a:spcAft>
              <a:buFont typeface="+mj-lt"/>
              <a:buAutoNum type="arabicPeriod"/>
            </a:pPr>
            <a:r>
              <a:rPr lang="en-GB" sz="2000" dirty="0">
                <a:latin typeface="Verdana"/>
                <a:ea typeface="Times New Roman"/>
                <a:cs typeface="Arial"/>
              </a:rPr>
              <a:t>Adequacy: are the clients needs being met?</a:t>
            </a:r>
            <a:endParaRPr lang="en-GB" sz="3600" dirty="0">
              <a:latin typeface="RotisSansSerif"/>
              <a:ea typeface="Times New Roman"/>
              <a:cs typeface="Times New Roman"/>
            </a:endParaRPr>
          </a:p>
          <a:p>
            <a:pPr marL="342900" lvl="0" indent="-342900">
              <a:spcAft>
                <a:spcPts val="0"/>
              </a:spcAft>
              <a:buFont typeface="+mj-lt"/>
              <a:buAutoNum type="arabicPeriod"/>
            </a:pPr>
            <a:r>
              <a:rPr lang="en-GB" sz="2000" dirty="0">
                <a:latin typeface="Verdana"/>
                <a:ea typeface="Times New Roman"/>
                <a:cs typeface="Arial"/>
              </a:rPr>
              <a:t>Acceptability: is the product acceptable to the client based on their physical, emotional, psychological and cultural needs?</a:t>
            </a:r>
            <a:endParaRPr lang="en-GB" sz="3600" dirty="0">
              <a:latin typeface="RotisSansSerif"/>
              <a:ea typeface="Times New Roman"/>
              <a:cs typeface="Times New Roman"/>
            </a:endParaRPr>
          </a:p>
          <a:p>
            <a:pPr marL="342900" lvl="0" indent="-342900">
              <a:spcAft>
                <a:spcPts val="0"/>
              </a:spcAft>
              <a:buFont typeface="+mj-lt"/>
              <a:buAutoNum type="arabicPeriod"/>
            </a:pPr>
            <a:r>
              <a:rPr lang="en-GB" sz="2000" dirty="0">
                <a:latin typeface="Verdana"/>
                <a:ea typeface="Times New Roman"/>
                <a:cs typeface="Arial"/>
              </a:rPr>
              <a:t>Availability: is the product available to the supplier/client? Are there financial or legal barriers?</a:t>
            </a:r>
            <a:endParaRPr lang="en-GB" sz="3600" dirty="0">
              <a:latin typeface="RotisSansSerif"/>
              <a:ea typeface="Times New Roman"/>
              <a:cs typeface="Times New Roman"/>
            </a:endParaRPr>
          </a:p>
          <a:p>
            <a:endParaRPr lang="en-GB" dirty="0"/>
          </a:p>
        </p:txBody>
      </p:sp>
      <p:sp>
        <p:nvSpPr>
          <p:cNvPr id="4" name="Footer Placeholder 3"/>
          <p:cNvSpPr>
            <a:spLocks noGrp="1"/>
          </p:cNvSpPr>
          <p:nvPr>
            <p:ph type="ftr" sz="quarter" idx="3"/>
          </p:nvPr>
        </p:nvSpPr>
        <p:spPr/>
        <p: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Prevention</a:t>
            </a:r>
            <a:endParaRPr lang="de-DE" sz="1800" b="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FB857C31-4407-F243-840D-76E72942167A}" type="slidenum">
              <a:rPr lang="de-DE" smtClean="0"/>
              <a:pPr/>
              <a:t>5</a:t>
            </a:fld>
            <a:endParaRPr lang="de-DE" dirty="0"/>
          </a:p>
        </p:txBody>
      </p:sp>
    </p:spTree>
    <p:extLst>
      <p:ext uri="{BB962C8B-B14F-4D97-AF65-F5344CB8AC3E}">
        <p14:creationId xmlns:p14="http://schemas.microsoft.com/office/powerpoint/2010/main" val="16193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Design">
  <a:themeElements>
    <a:clrScheme name="Benutzerdefiniert 1">
      <a:dk1>
        <a:srgbClr val="3C3C3B"/>
      </a:dk1>
      <a:lt1>
        <a:srgbClr val="FFFFFF"/>
      </a:lt1>
      <a:dk2>
        <a:srgbClr val="0064AE"/>
      </a:dk2>
      <a:lt2>
        <a:srgbClr val="00B0EB"/>
      </a:lt2>
      <a:accent1>
        <a:srgbClr val="83C9F0"/>
      </a:accent1>
      <a:accent2>
        <a:srgbClr val="00A3A6"/>
      </a:accent2>
      <a:accent3>
        <a:srgbClr val="BBD043"/>
      </a:accent3>
      <a:accent4>
        <a:srgbClr val="E2DD09"/>
      </a:accent4>
      <a:accent5>
        <a:srgbClr val="F18847"/>
      </a:accent5>
      <a:accent6>
        <a:srgbClr val="E63323"/>
      </a:accent6>
      <a:hlink>
        <a:srgbClr val="EB608C"/>
      </a:hlink>
      <a:folHlink>
        <a:srgbClr val="5941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644</Words>
  <Application>Microsoft Office PowerPoint</Application>
  <PresentationFormat>Custom</PresentationFormat>
  <Paragraphs>54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Office-Design</vt:lpstr>
      <vt:lpstr>New Technologies</vt:lpstr>
      <vt:lpstr>New Technologies</vt:lpstr>
      <vt:lpstr>New Technologies</vt:lpstr>
      <vt:lpstr>New Technologies</vt:lpstr>
      <vt:lpstr>The 7 A’s of Accessibility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Kathrin</dc:creator>
  <cp:lastModifiedBy>Barrie Dwyer</cp:lastModifiedBy>
  <cp:revision>42</cp:revision>
  <dcterms:created xsi:type="dcterms:W3CDTF">2018-01-09T15:53:15Z</dcterms:created>
  <dcterms:modified xsi:type="dcterms:W3CDTF">2019-08-25T15:50:19Z</dcterms:modified>
</cp:coreProperties>
</file>